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79" r:id="rId2"/>
    <p:sldId id="289" r:id="rId3"/>
    <p:sldId id="290" r:id="rId4"/>
    <p:sldId id="257" r:id="rId5"/>
    <p:sldId id="287" r:id="rId6"/>
    <p:sldId id="281" r:id="rId7"/>
    <p:sldId id="291" r:id="rId8"/>
    <p:sldId id="282" r:id="rId9"/>
    <p:sldId id="298" r:id="rId10"/>
    <p:sldId id="283" r:id="rId11"/>
    <p:sldId id="285" r:id="rId12"/>
    <p:sldId id="295" r:id="rId13"/>
    <p:sldId id="294" r:id="rId14"/>
    <p:sldId id="301" r:id="rId15"/>
    <p:sldId id="299" r:id="rId16"/>
    <p:sldId id="307" r:id="rId17"/>
    <p:sldId id="305" r:id="rId18"/>
    <p:sldId id="25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66" r:id="rId30"/>
    <p:sldId id="264" r:id="rId31"/>
    <p:sldId id="286" r:id="rId32"/>
    <p:sldId id="30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9EBAE-FDD6-4C8A-A2D5-A4F223DC4C5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1EE3C-9E55-4AAB-9D14-7D34152AB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6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4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9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8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0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1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9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0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6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4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2168-5C00-4C49-A683-676C3C6F3F7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2994" y="1859340"/>
            <a:ext cx="10373610" cy="92333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5400" b="1" dirty="0" smtClean="0">
                <a:ln/>
                <a:solidFill>
                  <a:srgbClr val="0099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SINH LỚP 8</a:t>
            </a:r>
            <a:endParaRPr lang="en-US" sz="5400" b="1" dirty="0">
              <a:ln/>
              <a:solidFill>
                <a:srgbClr val="0099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0806" y="6334780"/>
            <a:ext cx="644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3078" y="0"/>
            <a:ext cx="7847700" cy="6139544"/>
            <a:chOff x="248194" y="-1"/>
            <a:chExt cx="8644535" cy="6858001"/>
          </a:xfrm>
        </p:grpSpPr>
        <p:pic>
          <p:nvPicPr>
            <p:cNvPr id="3074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94" y="-1"/>
              <a:ext cx="8644535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095896" y="6175807"/>
              <a:ext cx="4349932" cy="5844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 nghiệm sự co cơ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98571" y="2168434"/>
              <a:ext cx="744583" cy="11345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70C0"/>
                  </a:solidFill>
                </a:rPr>
                <a:t>Dây thần kinh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38406" y="2921167"/>
              <a:ext cx="874407" cy="11345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Cơ cẳng chân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26279" y="5176131"/>
              <a:ext cx="1338944" cy="4469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70C0"/>
                  </a:solidFill>
                </a:rPr>
                <a:t>Cần ghi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08371" y="5778621"/>
              <a:ext cx="1338944" cy="4469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Đối trọng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2706" y="558792"/>
            <a:ext cx="7537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67143" y="-40517"/>
            <a:ext cx="3100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cơ</a:t>
            </a:r>
          </a:p>
        </p:txBody>
      </p:sp>
    </p:spTree>
    <p:extLst>
      <p:ext uri="{BB962C8B-B14F-4D97-AF65-F5344CB8AC3E}">
        <p14:creationId xmlns:p14="http://schemas.microsoft.com/office/powerpoint/2010/main" val="344682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huong 2 bai 10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890" y="3332415"/>
            <a:ext cx="3365861" cy="330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Untitled-TrueColor-02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3"/>
          <a:stretch>
            <a:fillRect/>
          </a:stretch>
        </p:blipFill>
        <p:spPr bwMode="auto">
          <a:xfrm>
            <a:off x="6926563" y="0"/>
            <a:ext cx="4535634" cy="336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9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39" y="834886"/>
            <a:ext cx="8044070" cy="49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0" y="172277"/>
            <a:ext cx="9329531" cy="536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7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áº¿t quáº£ hÃ¬nh áº£nh cho cÆ¡ 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84" y="2752354"/>
            <a:ext cx="7485017" cy="303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5577" y="5631801"/>
            <a:ext cx="10050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hãy cho biết sự co cơ có tác dụng gì?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049" y="6093466"/>
            <a:ext cx="10647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cơ co làm xương cử động dẫn tới sự vận động của cơ thể.</a:t>
            </a:r>
            <a:endParaRPr lang="en-US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304"/>
            <a:ext cx="56959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7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86" y="919286"/>
            <a:ext cx="8476387" cy="444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006" y="5485788"/>
            <a:ext cx="11469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3333CC"/>
                </a:solidFill>
                <a:latin typeface="+mj-lt"/>
              </a:rPr>
              <a:t>Cơ 2 đầu là cơ gấp phía trước xương cánh tay, khi cơ này quay kéo xương trụ và xương quay lên làm tay co lại, đồng thời  cơ ba đầu ở phía sau xương cánh tay dãn ra.</a:t>
            </a:r>
            <a:endParaRPr lang="en-US" sz="2400" b="1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755" y="88290"/>
            <a:ext cx="11982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+mj-lt"/>
              </a:rPr>
              <a:t>Thử phân tích sự phối hợp hoạt động co, dãn giữa hai đầu (cơ gấp) và cơ ba đầu (cơ duỗi) ở cánh tay.</a:t>
            </a:r>
          </a:p>
        </p:txBody>
      </p:sp>
    </p:spTree>
    <p:extLst>
      <p:ext uri="{BB962C8B-B14F-4D97-AF65-F5344CB8AC3E}">
        <p14:creationId xmlns:p14="http://schemas.microsoft.com/office/powerpoint/2010/main" val="390299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76" y="0"/>
            <a:ext cx="10567544" cy="66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846" y="55882"/>
            <a:ext cx="719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làm gì để hệ cơ phát triển tốt?</a:t>
            </a:r>
          </a:p>
        </p:txBody>
      </p:sp>
      <p:pic>
        <p:nvPicPr>
          <p:cNvPr id="4102" name="Picture 6" descr="Káº¿t quáº£ hÃ¬nh áº£nh cho thá»©c Än giÃ u Äáº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92" y="790767"/>
            <a:ext cx="4417508" cy="293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há»c sinh chÆ¡i ÄÃ¡ bÃ³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92" y="3703092"/>
            <a:ext cx="4417508" cy="29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há»c sinh há»c thá» dá»¥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00" y="845592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áº¿t quáº£ hÃ¬nh áº£nh cho há»c sinh há»c vÃ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00" y="3673988"/>
            <a:ext cx="4762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31319" y="46210"/>
            <a:ext cx="708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3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47017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9324" y="119632"/>
            <a:ext cx="337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VẬN DỤNG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47017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6594" y="2103127"/>
            <a:ext cx="6855554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1. Cơ thể người có khoảng bao nhiêu cơ?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104278" y="2643170"/>
            <a:ext cx="5918127" cy="2098655"/>
          </a:xfrm>
          <a:prstGeom prst="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2584534" y="3272765"/>
            <a:ext cx="1626577" cy="839462"/>
          </a:xfrm>
          <a:custGeom>
            <a:avLst/>
            <a:gdLst>
              <a:gd name="connsiteX0" fmla="*/ 0 w 1626577"/>
              <a:gd name="connsiteY0" fmla="*/ 139913 h 839462"/>
              <a:gd name="connsiteX1" fmla="*/ 139913 w 1626577"/>
              <a:gd name="connsiteY1" fmla="*/ 0 h 839462"/>
              <a:gd name="connsiteX2" fmla="*/ 1486664 w 1626577"/>
              <a:gd name="connsiteY2" fmla="*/ 0 h 839462"/>
              <a:gd name="connsiteX3" fmla="*/ 1626577 w 1626577"/>
              <a:gd name="connsiteY3" fmla="*/ 139913 h 839462"/>
              <a:gd name="connsiteX4" fmla="*/ 1626577 w 1626577"/>
              <a:gd name="connsiteY4" fmla="*/ 699549 h 839462"/>
              <a:gd name="connsiteX5" fmla="*/ 1486664 w 1626577"/>
              <a:gd name="connsiteY5" fmla="*/ 839462 h 839462"/>
              <a:gd name="connsiteX6" fmla="*/ 139913 w 1626577"/>
              <a:gd name="connsiteY6" fmla="*/ 839462 h 839462"/>
              <a:gd name="connsiteX7" fmla="*/ 0 w 1626577"/>
              <a:gd name="connsiteY7" fmla="*/ 699549 h 839462"/>
              <a:gd name="connsiteX8" fmla="*/ 0 w 1626577"/>
              <a:gd name="connsiteY8" fmla="*/ 139913 h 8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577" h="839462">
                <a:moveTo>
                  <a:pt x="0" y="139913"/>
                </a:moveTo>
                <a:cubicBezTo>
                  <a:pt x="0" y="62641"/>
                  <a:pt x="62641" y="0"/>
                  <a:pt x="139913" y="0"/>
                </a:cubicBezTo>
                <a:lnTo>
                  <a:pt x="1486664" y="0"/>
                </a:lnTo>
                <a:cubicBezTo>
                  <a:pt x="1563936" y="0"/>
                  <a:pt x="1626577" y="62641"/>
                  <a:pt x="1626577" y="139913"/>
                </a:cubicBezTo>
                <a:lnTo>
                  <a:pt x="1626577" y="699549"/>
                </a:lnTo>
                <a:cubicBezTo>
                  <a:pt x="1626577" y="776821"/>
                  <a:pt x="1563936" y="839462"/>
                  <a:pt x="1486664" y="839462"/>
                </a:cubicBezTo>
                <a:lnTo>
                  <a:pt x="139913" y="839462"/>
                </a:lnTo>
                <a:cubicBezTo>
                  <a:pt x="62641" y="839462"/>
                  <a:pt x="0" y="776821"/>
                  <a:pt x="0" y="699549"/>
                </a:cubicBezTo>
                <a:lnTo>
                  <a:pt x="0" y="139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19" tIns="132419" rIns="132419" bIns="13241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400 cơ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361547" y="3272765"/>
            <a:ext cx="1626577" cy="839462"/>
          </a:xfrm>
          <a:custGeom>
            <a:avLst/>
            <a:gdLst>
              <a:gd name="connsiteX0" fmla="*/ 0 w 1626577"/>
              <a:gd name="connsiteY0" fmla="*/ 139913 h 839462"/>
              <a:gd name="connsiteX1" fmla="*/ 139913 w 1626577"/>
              <a:gd name="connsiteY1" fmla="*/ 0 h 839462"/>
              <a:gd name="connsiteX2" fmla="*/ 1486664 w 1626577"/>
              <a:gd name="connsiteY2" fmla="*/ 0 h 839462"/>
              <a:gd name="connsiteX3" fmla="*/ 1626577 w 1626577"/>
              <a:gd name="connsiteY3" fmla="*/ 139913 h 839462"/>
              <a:gd name="connsiteX4" fmla="*/ 1626577 w 1626577"/>
              <a:gd name="connsiteY4" fmla="*/ 699549 h 839462"/>
              <a:gd name="connsiteX5" fmla="*/ 1486664 w 1626577"/>
              <a:gd name="connsiteY5" fmla="*/ 839462 h 839462"/>
              <a:gd name="connsiteX6" fmla="*/ 139913 w 1626577"/>
              <a:gd name="connsiteY6" fmla="*/ 839462 h 839462"/>
              <a:gd name="connsiteX7" fmla="*/ 0 w 1626577"/>
              <a:gd name="connsiteY7" fmla="*/ 699549 h 839462"/>
              <a:gd name="connsiteX8" fmla="*/ 0 w 1626577"/>
              <a:gd name="connsiteY8" fmla="*/ 139913 h 8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577" h="839462">
                <a:moveTo>
                  <a:pt x="0" y="139913"/>
                </a:moveTo>
                <a:cubicBezTo>
                  <a:pt x="0" y="62641"/>
                  <a:pt x="62641" y="0"/>
                  <a:pt x="139913" y="0"/>
                </a:cubicBezTo>
                <a:lnTo>
                  <a:pt x="1486664" y="0"/>
                </a:lnTo>
                <a:cubicBezTo>
                  <a:pt x="1563936" y="0"/>
                  <a:pt x="1626577" y="62641"/>
                  <a:pt x="1626577" y="139913"/>
                </a:cubicBezTo>
                <a:lnTo>
                  <a:pt x="1626577" y="699549"/>
                </a:lnTo>
                <a:cubicBezTo>
                  <a:pt x="1626577" y="776821"/>
                  <a:pt x="1563936" y="839462"/>
                  <a:pt x="1486664" y="839462"/>
                </a:cubicBezTo>
                <a:lnTo>
                  <a:pt x="139913" y="839462"/>
                </a:lnTo>
                <a:cubicBezTo>
                  <a:pt x="62641" y="839462"/>
                  <a:pt x="0" y="776821"/>
                  <a:pt x="0" y="699549"/>
                </a:cubicBezTo>
                <a:lnTo>
                  <a:pt x="0" y="139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51115"/>
              <a:satOff val="-3409"/>
              <a:lumOff val="-1307"/>
              <a:alphaOff val="0"/>
            </a:schemeClr>
          </a:fillRef>
          <a:effectRef idx="0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849" tIns="143849" rIns="143849" bIns="143849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dirty="0"/>
              <a:t>B. 600 cơ</a:t>
            </a:r>
            <a:endParaRPr lang="en-US" sz="2700" dirty="0"/>
          </a:p>
        </p:txBody>
      </p:sp>
      <p:sp>
        <p:nvSpPr>
          <p:cNvPr id="9" name="Freeform 8"/>
          <p:cNvSpPr/>
          <p:nvPr/>
        </p:nvSpPr>
        <p:spPr>
          <a:xfrm>
            <a:off x="6138559" y="3272765"/>
            <a:ext cx="1626577" cy="839462"/>
          </a:xfrm>
          <a:custGeom>
            <a:avLst/>
            <a:gdLst>
              <a:gd name="connsiteX0" fmla="*/ 0 w 1626577"/>
              <a:gd name="connsiteY0" fmla="*/ 139913 h 839462"/>
              <a:gd name="connsiteX1" fmla="*/ 139913 w 1626577"/>
              <a:gd name="connsiteY1" fmla="*/ 0 h 839462"/>
              <a:gd name="connsiteX2" fmla="*/ 1486664 w 1626577"/>
              <a:gd name="connsiteY2" fmla="*/ 0 h 839462"/>
              <a:gd name="connsiteX3" fmla="*/ 1626577 w 1626577"/>
              <a:gd name="connsiteY3" fmla="*/ 139913 h 839462"/>
              <a:gd name="connsiteX4" fmla="*/ 1626577 w 1626577"/>
              <a:gd name="connsiteY4" fmla="*/ 699549 h 839462"/>
              <a:gd name="connsiteX5" fmla="*/ 1486664 w 1626577"/>
              <a:gd name="connsiteY5" fmla="*/ 839462 h 839462"/>
              <a:gd name="connsiteX6" fmla="*/ 139913 w 1626577"/>
              <a:gd name="connsiteY6" fmla="*/ 839462 h 839462"/>
              <a:gd name="connsiteX7" fmla="*/ 0 w 1626577"/>
              <a:gd name="connsiteY7" fmla="*/ 699549 h 839462"/>
              <a:gd name="connsiteX8" fmla="*/ 0 w 1626577"/>
              <a:gd name="connsiteY8" fmla="*/ 139913 h 8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577" h="839462">
                <a:moveTo>
                  <a:pt x="0" y="139913"/>
                </a:moveTo>
                <a:cubicBezTo>
                  <a:pt x="0" y="62641"/>
                  <a:pt x="62641" y="0"/>
                  <a:pt x="139913" y="0"/>
                </a:cubicBezTo>
                <a:lnTo>
                  <a:pt x="1486664" y="0"/>
                </a:lnTo>
                <a:cubicBezTo>
                  <a:pt x="1563936" y="0"/>
                  <a:pt x="1626577" y="62641"/>
                  <a:pt x="1626577" y="139913"/>
                </a:cubicBezTo>
                <a:lnTo>
                  <a:pt x="1626577" y="699549"/>
                </a:lnTo>
                <a:cubicBezTo>
                  <a:pt x="1626577" y="776821"/>
                  <a:pt x="1563936" y="839462"/>
                  <a:pt x="1486664" y="839462"/>
                </a:cubicBezTo>
                <a:lnTo>
                  <a:pt x="139913" y="839462"/>
                </a:lnTo>
                <a:cubicBezTo>
                  <a:pt x="62641" y="839462"/>
                  <a:pt x="0" y="776821"/>
                  <a:pt x="0" y="699549"/>
                </a:cubicBezTo>
                <a:lnTo>
                  <a:pt x="0" y="139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02230"/>
              <a:satOff val="-6819"/>
              <a:lumOff val="-2615"/>
              <a:alphaOff val="0"/>
            </a:schemeClr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849" tIns="143849" rIns="143849" bIns="143849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/>
              <a:t>C. 800 cơ</a:t>
            </a:r>
            <a:endParaRPr lang="en-US" sz="2700"/>
          </a:p>
        </p:txBody>
      </p:sp>
      <p:sp>
        <p:nvSpPr>
          <p:cNvPr id="10" name="Freeform 9"/>
          <p:cNvSpPr/>
          <p:nvPr/>
        </p:nvSpPr>
        <p:spPr>
          <a:xfrm>
            <a:off x="7915572" y="3272765"/>
            <a:ext cx="1626577" cy="839462"/>
          </a:xfrm>
          <a:custGeom>
            <a:avLst/>
            <a:gdLst>
              <a:gd name="connsiteX0" fmla="*/ 0 w 1626577"/>
              <a:gd name="connsiteY0" fmla="*/ 139913 h 839462"/>
              <a:gd name="connsiteX1" fmla="*/ 139913 w 1626577"/>
              <a:gd name="connsiteY1" fmla="*/ 0 h 839462"/>
              <a:gd name="connsiteX2" fmla="*/ 1486664 w 1626577"/>
              <a:gd name="connsiteY2" fmla="*/ 0 h 839462"/>
              <a:gd name="connsiteX3" fmla="*/ 1626577 w 1626577"/>
              <a:gd name="connsiteY3" fmla="*/ 139913 h 839462"/>
              <a:gd name="connsiteX4" fmla="*/ 1626577 w 1626577"/>
              <a:gd name="connsiteY4" fmla="*/ 699549 h 839462"/>
              <a:gd name="connsiteX5" fmla="*/ 1486664 w 1626577"/>
              <a:gd name="connsiteY5" fmla="*/ 839462 h 839462"/>
              <a:gd name="connsiteX6" fmla="*/ 139913 w 1626577"/>
              <a:gd name="connsiteY6" fmla="*/ 839462 h 839462"/>
              <a:gd name="connsiteX7" fmla="*/ 0 w 1626577"/>
              <a:gd name="connsiteY7" fmla="*/ 699549 h 839462"/>
              <a:gd name="connsiteX8" fmla="*/ 0 w 1626577"/>
              <a:gd name="connsiteY8" fmla="*/ 139913 h 8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577" h="839462">
                <a:moveTo>
                  <a:pt x="0" y="139913"/>
                </a:moveTo>
                <a:cubicBezTo>
                  <a:pt x="0" y="62641"/>
                  <a:pt x="62641" y="0"/>
                  <a:pt x="139913" y="0"/>
                </a:cubicBezTo>
                <a:lnTo>
                  <a:pt x="1486664" y="0"/>
                </a:lnTo>
                <a:cubicBezTo>
                  <a:pt x="1563936" y="0"/>
                  <a:pt x="1626577" y="62641"/>
                  <a:pt x="1626577" y="139913"/>
                </a:cubicBezTo>
                <a:lnTo>
                  <a:pt x="1626577" y="699549"/>
                </a:lnTo>
                <a:cubicBezTo>
                  <a:pt x="1626577" y="776821"/>
                  <a:pt x="1563936" y="839462"/>
                  <a:pt x="1486664" y="839462"/>
                </a:cubicBezTo>
                <a:lnTo>
                  <a:pt x="139913" y="839462"/>
                </a:lnTo>
                <a:cubicBezTo>
                  <a:pt x="62641" y="839462"/>
                  <a:pt x="0" y="776821"/>
                  <a:pt x="0" y="699549"/>
                </a:cubicBezTo>
                <a:lnTo>
                  <a:pt x="0" y="139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849" tIns="143849" rIns="143849" bIns="143849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/>
              <a:t>D. 500 cơ</a:t>
            </a:r>
            <a:endParaRPr lang="en-US" sz="2700"/>
          </a:p>
        </p:txBody>
      </p:sp>
      <p:pic>
        <p:nvPicPr>
          <p:cNvPr id="11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46" y="4456119"/>
            <a:ext cx="1306287" cy="13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06" y="4480505"/>
            <a:ext cx="1254033" cy="12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15" y="4456119"/>
            <a:ext cx="1254033" cy="12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96" y="4456118"/>
            <a:ext cx="1254033" cy="12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499324" y="119632"/>
            <a:ext cx="337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VẬN DỤNG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bá» xÆ°Æ¡ng ngÆ°á»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12" y="-1"/>
            <a:ext cx="89725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8" y="833232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5084592" y="3267033"/>
            <a:ext cx="2623708" cy="664368"/>
          </a:xfrm>
          <a:custGeom>
            <a:avLst/>
            <a:gdLst>
              <a:gd name="connsiteX0" fmla="*/ 0 w 2623708"/>
              <a:gd name="connsiteY0" fmla="*/ 0 h 664368"/>
              <a:gd name="connsiteX1" fmla="*/ 2291524 w 2623708"/>
              <a:gd name="connsiteY1" fmla="*/ 0 h 664368"/>
              <a:gd name="connsiteX2" fmla="*/ 2623708 w 2623708"/>
              <a:gd name="connsiteY2" fmla="*/ 332184 h 664368"/>
              <a:gd name="connsiteX3" fmla="*/ 2291524 w 2623708"/>
              <a:gd name="connsiteY3" fmla="*/ 664368 h 664368"/>
              <a:gd name="connsiteX4" fmla="*/ 0 w 2623708"/>
              <a:gd name="connsiteY4" fmla="*/ 664368 h 664368"/>
              <a:gd name="connsiteX5" fmla="*/ 332184 w 2623708"/>
              <a:gd name="connsiteY5" fmla="*/ 332184 h 664368"/>
              <a:gd name="connsiteX6" fmla="*/ 0 w 2623708"/>
              <a:gd name="connsiteY6" fmla="*/ 0 h 6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3708" h="664368">
                <a:moveTo>
                  <a:pt x="0" y="0"/>
                </a:moveTo>
                <a:lnTo>
                  <a:pt x="2291524" y="0"/>
                </a:lnTo>
                <a:lnTo>
                  <a:pt x="2623708" y="332184"/>
                </a:lnTo>
                <a:lnTo>
                  <a:pt x="2291524" y="664368"/>
                </a:lnTo>
                <a:lnTo>
                  <a:pt x="0" y="664368"/>
                </a:lnTo>
                <a:lnTo>
                  <a:pt x="332184" y="332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664" tIns="15240" rIns="332184" bIns="152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bó cơ  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084593" y="4024413"/>
            <a:ext cx="2545329" cy="664368"/>
          </a:xfrm>
          <a:custGeom>
            <a:avLst/>
            <a:gdLst>
              <a:gd name="connsiteX0" fmla="*/ 0 w 2545329"/>
              <a:gd name="connsiteY0" fmla="*/ 0 h 664368"/>
              <a:gd name="connsiteX1" fmla="*/ 2213145 w 2545329"/>
              <a:gd name="connsiteY1" fmla="*/ 0 h 664368"/>
              <a:gd name="connsiteX2" fmla="*/ 2545329 w 2545329"/>
              <a:gd name="connsiteY2" fmla="*/ 332184 h 664368"/>
              <a:gd name="connsiteX3" fmla="*/ 2213145 w 2545329"/>
              <a:gd name="connsiteY3" fmla="*/ 664368 h 664368"/>
              <a:gd name="connsiteX4" fmla="*/ 0 w 2545329"/>
              <a:gd name="connsiteY4" fmla="*/ 664368 h 664368"/>
              <a:gd name="connsiteX5" fmla="*/ 332184 w 2545329"/>
              <a:gd name="connsiteY5" fmla="*/ 332184 h 664368"/>
              <a:gd name="connsiteX6" fmla="*/ 0 w 2545329"/>
              <a:gd name="connsiteY6" fmla="*/ 0 h 6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329" h="664368">
                <a:moveTo>
                  <a:pt x="0" y="0"/>
                </a:moveTo>
                <a:lnTo>
                  <a:pt x="2213145" y="0"/>
                </a:lnTo>
                <a:lnTo>
                  <a:pt x="2545329" y="332184"/>
                </a:lnTo>
                <a:lnTo>
                  <a:pt x="2213145" y="664368"/>
                </a:lnTo>
                <a:lnTo>
                  <a:pt x="0" y="664368"/>
                </a:lnTo>
                <a:lnTo>
                  <a:pt x="332184" y="332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664" tIns="15240" rIns="332184" bIns="152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tơ cơ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084592" y="4781794"/>
            <a:ext cx="2440824" cy="664368"/>
          </a:xfrm>
          <a:custGeom>
            <a:avLst/>
            <a:gdLst>
              <a:gd name="connsiteX0" fmla="*/ 0 w 2440824"/>
              <a:gd name="connsiteY0" fmla="*/ 0 h 664368"/>
              <a:gd name="connsiteX1" fmla="*/ 2108640 w 2440824"/>
              <a:gd name="connsiteY1" fmla="*/ 0 h 664368"/>
              <a:gd name="connsiteX2" fmla="*/ 2440824 w 2440824"/>
              <a:gd name="connsiteY2" fmla="*/ 332184 h 664368"/>
              <a:gd name="connsiteX3" fmla="*/ 2108640 w 2440824"/>
              <a:gd name="connsiteY3" fmla="*/ 664368 h 664368"/>
              <a:gd name="connsiteX4" fmla="*/ 0 w 2440824"/>
              <a:gd name="connsiteY4" fmla="*/ 664368 h 664368"/>
              <a:gd name="connsiteX5" fmla="*/ 332184 w 2440824"/>
              <a:gd name="connsiteY5" fmla="*/ 332184 h 664368"/>
              <a:gd name="connsiteX6" fmla="*/ 0 w 2440824"/>
              <a:gd name="connsiteY6" fmla="*/ 0 h 6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0824" h="664368">
                <a:moveTo>
                  <a:pt x="0" y="0"/>
                </a:moveTo>
                <a:lnTo>
                  <a:pt x="2108640" y="0"/>
                </a:lnTo>
                <a:lnTo>
                  <a:pt x="2440824" y="332184"/>
                </a:lnTo>
                <a:lnTo>
                  <a:pt x="2108640" y="664368"/>
                </a:lnTo>
                <a:lnTo>
                  <a:pt x="0" y="664368"/>
                </a:lnTo>
                <a:lnTo>
                  <a:pt x="332184" y="332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664" tIns="15240" rIns="332184" bIns="152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bắp cơ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084592" y="5539174"/>
            <a:ext cx="2429696" cy="664368"/>
          </a:xfrm>
          <a:custGeom>
            <a:avLst/>
            <a:gdLst>
              <a:gd name="connsiteX0" fmla="*/ 0 w 2429696"/>
              <a:gd name="connsiteY0" fmla="*/ 0 h 664368"/>
              <a:gd name="connsiteX1" fmla="*/ 2097512 w 2429696"/>
              <a:gd name="connsiteY1" fmla="*/ 0 h 664368"/>
              <a:gd name="connsiteX2" fmla="*/ 2429696 w 2429696"/>
              <a:gd name="connsiteY2" fmla="*/ 332184 h 664368"/>
              <a:gd name="connsiteX3" fmla="*/ 2097512 w 2429696"/>
              <a:gd name="connsiteY3" fmla="*/ 664368 h 664368"/>
              <a:gd name="connsiteX4" fmla="*/ 0 w 2429696"/>
              <a:gd name="connsiteY4" fmla="*/ 664368 h 664368"/>
              <a:gd name="connsiteX5" fmla="*/ 332184 w 2429696"/>
              <a:gd name="connsiteY5" fmla="*/ 332184 h 664368"/>
              <a:gd name="connsiteX6" fmla="*/ 0 w 2429696"/>
              <a:gd name="connsiteY6" fmla="*/ 0 h 6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9696" h="664368">
                <a:moveTo>
                  <a:pt x="0" y="0"/>
                </a:moveTo>
                <a:lnTo>
                  <a:pt x="2097512" y="0"/>
                </a:lnTo>
                <a:lnTo>
                  <a:pt x="2429696" y="332184"/>
                </a:lnTo>
                <a:lnTo>
                  <a:pt x="2097512" y="664368"/>
                </a:lnTo>
                <a:lnTo>
                  <a:pt x="0" y="664368"/>
                </a:lnTo>
                <a:lnTo>
                  <a:pt x="332184" y="332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664" tIns="15240" rIns="332184" bIns="152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sợi cơ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67691" y="1804745"/>
            <a:ext cx="8882743" cy="95410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Chọn từ thích hợp để điền vào dấu ba chấm trong câu sau: Mỗi … là một tế bào cơ.</a:t>
            </a:r>
          </a:p>
        </p:txBody>
      </p:sp>
      <p:pic>
        <p:nvPicPr>
          <p:cNvPr id="10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75" y="5446162"/>
            <a:ext cx="835978" cy="8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902" y="4741033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56" y="3953640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47" y="3221969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499324" y="119632"/>
            <a:ext cx="337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VẬN DỤNG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1042962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4447" y="1704200"/>
            <a:ext cx="8516982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3. Khi nói về cơ chế co cơ, nhận định nào sau đây là đúng?</a:t>
            </a:r>
          </a:p>
        </p:txBody>
      </p:sp>
      <p:sp>
        <p:nvSpPr>
          <p:cNvPr id="6" name="Freeform 5"/>
          <p:cNvSpPr/>
          <p:nvPr/>
        </p:nvSpPr>
        <p:spPr>
          <a:xfrm>
            <a:off x="2120101" y="2481610"/>
            <a:ext cx="8482592" cy="957025"/>
          </a:xfrm>
          <a:custGeom>
            <a:avLst/>
            <a:gdLst>
              <a:gd name="connsiteX0" fmla="*/ 0 w 8482592"/>
              <a:gd name="connsiteY0" fmla="*/ 0 h 957023"/>
              <a:gd name="connsiteX1" fmla="*/ 8004081 w 8482592"/>
              <a:gd name="connsiteY1" fmla="*/ 0 h 957023"/>
              <a:gd name="connsiteX2" fmla="*/ 8482592 w 8482592"/>
              <a:gd name="connsiteY2" fmla="*/ 478512 h 957023"/>
              <a:gd name="connsiteX3" fmla="*/ 8004081 w 8482592"/>
              <a:gd name="connsiteY3" fmla="*/ 957023 h 957023"/>
              <a:gd name="connsiteX4" fmla="*/ 0 w 8482592"/>
              <a:gd name="connsiteY4" fmla="*/ 957023 h 957023"/>
              <a:gd name="connsiteX5" fmla="*/ 0 w 8482592"/>
              <a:gd name="connsiteY5" fmla="*/ 0 h 95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2592" h="957023">
                <a:moveTo>
                  <a:pt x="8482592" y="957022"/>
                </a:moveTo>
                <a:lnTo>
                  <a:pt x="478511" y="957022"/>
                </a:lnTo>
                <a:lnTo>
                  <a:pt x="0" y="478511"/>
                </a:lnTo>
                <a:lnTo>
                  <a:pt x="478511" y="1"/>
                </a:lnTo>
                <a:lnTo>
                  <a:pt x="8482592" y="1"/>
                </a:lnTo>
                <a:lnTo>
                  <a:pt x="8482592" y="957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277" tIns="91441" rIns="170688" bIns="914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Khi cơ co, tơ cơ dày xuyên sâu vào vùng phân bố của tơ cơ mảnh làm cho tế bào cơ ngắn lại.</a:t>
            </a:r>
          </a:p>
        </p:txBody>
      </p:sp>
      <p:sp>
        <p:nvSpPr>
          <p:cNvPr id="7" name="Freeform 6"/>
          <p:cNvSpPr/>
          <p:nvPr/>
        </p:nvSpPr>
        <p:spPr>
          <a:xfrm>
            <a:off x="2146219" y="3608461"/>
            <a:ext cx="8456474" cy="957025"/>
          </a:xfrm>
          <a:custGeom>
            <a:avLst/>
            <a:gdLst>
              <a:gd name="connsiteX0" fmla="*/ 0 w 8456474"/>
              <a:gd name="connsiteY0" fmla="*/ 0 h 957023"/>
              <a:gd name="connsiteX1" fmla="*/ 7977963 w 8456474"/>
              <a:gd name="connsiteY1" fmla="*/ 0 h 957023"/>
              <a:gd name="connsiteX2" fmla="*/ 8456474 w 8456474"/>
              <a:gd name="connsiteY2" fmla="*/ 478512 h 957023"/>
              <a:gd name="connsiteX3" fmla="*/ 7977963 w 8456474"/>
              <a:gd name="connsiteY3" fmla="*/ 957023 h 957023"/>
              <a:gd name="connsiteX4" fmla="*/ 0 w 8456474"/>
              <a:gd name="connsiteY4" fmla="*/ 957023 h 957023"/>
              <a:gd name="connsiteX5" fmla="*/ 0 w 8456474"/>
              <a:gd name="connsiteY5" fmla="*/ 0 h 95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6474" h="957023">
                <a:moveTo>
                  <a:pt x="8456474" y="957022"/>
                </a:moveTo>
                <a:lnTo>
                  <a:pt x="478511" y="957022"/>
                </a:lnTo>
                <a:lnTo>
                  <a:pt x="0" y="478511"/>
                </a:lnTo>
                <a:lnTo>
                  <a:pt x="478511" y="1"/>
                </a:lnTo>
                <a:lnTo>
                  <a:pt x="8456474" y="1"/>
                </a:lnTo>
                <a:lnTo>
                  <a:pt x="8456474" y="957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277" tIns="91441" rIns="170688" bIns="914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Khi cơ co, tơ cơ dày xuyên sâu vào vùng phân bố của tơ cơ mảnh làm cho tế bào cơ dài ra.</a:t>
            </a:r>
          </a:p>
        </p:txBody>
      </p:sp>
      <p:sp>
        <p:nvSpPr>
          <p:cNvPr id="8" name="Freeform 7"/>
          <p:cNvSpPr/>
          <p:nvPr/>
        </p:nvSpPr>
        <p:spPr>
          <a:xfrm>
            <a:off x="2151018" y="4679640"/>
            <a:ext cx="8482592" cy="957024"/>
          </a:xfrm>
          <a:custGeom>
            <a:avLst/>
            <a:gdLst>
              <a:gd name="connsiteX0" fmla="*/ 0 w 8482592"/>
              <a:gd name="connsiteY0" fmla="*/ 0 h 957023"/>
              <a:gd name="connsiteX1" fmla="*/ 8004081 w 8482592"/>
              <a:gd name="connsiteY1" fmla="*/ 0 h 957023"/>
              <a:gd name="connsiteX2" fmla="*/ 8482592 w 8482592"/>
              <a:gd name="connsiteY2" fmla="*/ 478512 h 957023"/>
              <a:gd name="connsiteX3" fmla="*/ 8004081 w 8482592"/>
              <a:gd name="connsiteY3" fmla="*/ 957023 h 957023"/>
              <a:gd name="connsiteX4" fmla="*/ 0 w 8482592"/>
              <a:gd name="connsiteY4" fmla="*/ 957023 h 957023"/>
              <a:gd name="connsiteX5" fmla="*/ 0 w 8482592"/>
              <a:gd name="connsiteY5" fmla="*/ 0 h 95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2592" h="957023">
                <a:moveTo>
                  <a:pt x="8482592" y="957022"/>
                </a:moveTo>
                <a:lnTo>
                  <a:pt x="478511" y="957022"/>
                </a:lnTo>
                <a:lnTo>
                  <a:pt x="0" y="478511"/>
                </a:lnTo>
                <a:lnTo>
                  <a:pt x="478511" y="1"/>
                </a:lnTo>
                <a:lnTo>
                  <a:pt x="8482592" y="1"/>
                </a:lnTo>
                <a:lnTo>
                  <a:pt x="8482592" y="957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277" tIns="91441" rIns="170688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Khi cơ co, tơ cơ mảnh xuyên sâu vào vùng phân bố của tơ cơ dày làm cho tế bào cơ dài ra.</a:t>
            </a:r>
          </a:p>
        </p:txBody>
      </p:sp>
      <p:sp>
        <p:nvSpPr>
          <p:cNvPr id="9" name="Freeform 8"/>
          <p:cNvSpPr/>
          <p:nvPr/>
        </p:nvSpPr>
        <p:spPr>
          <a:xfrm>
            <a:off x="2146219" y="5750819"/>
            <a:ext cx="8482592" cy="957024"/>
          </a:xfrm>
          <a:custGeom>
            <a:avLst/>
            <a:gdLst>
              <a:gd name="connsiteX0" fmla="*/ 0 w 8482592"/>
              <a:gd name="connsiteY0" fmla="*/ 0 h 957023"/>
              <a:gd name="connsiteX1" fmla="*/ 8004081 w 8482592"/>
              <a:gd name="connsiteY1" fmla="*/ 0 h 957023"/>
              <a:gd name="connsiteX2" fmla="*/ 8482592 w 8482592"/>
              <a:gd name="connsiteY2" fmla="*/ 478512 h 957023"/>
              <a:gd name="connsiteX3" fmla="*/ 8004081 w 8482592"/>
              <a:gd name="connsiteY3" fmla="*/ 957023 h 957023"/>
              <a:gd name="connsiteX4" fmla="*/ 0 w 8482592"/>
              <a:gd name="connsiteY4" fmla="*/ 957023 h 957023"/>
              <a:gd name="connsiteX5" fmla="*/ 0 w 8482592"/>
              <a:gd name="connsiteY5" fmla="*/ 0 h 95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2592" h="957023">
                <a:moveTo>
                  <a:pt x="8482592" y="957022"/>
                </a:moveTo>
                <a:lnTo>
                  <a:pt x="478511" y="957022"/>
                </a:lnTo>
                <a:lnTo>
                  <a:pt x="0" y="478511"/>
                </a:lnTo>
                <a:lnTo>
                  <a:pt x="478511" y="1"/>
                </a:lnTo>
                <a:lnTo>
                  <a:pt x="8482592" y="1"/>
                </a:lnTo>
                <a:lnTo>
                  <a:pt x="8482592" y="957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277" tIns="91441" rIns="170688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Khi cơ co, tơ cơ mảnh xuyên sâu vào vùng phân bố của tơ cơ dày làm cho tế bào cơ ngắn lại.</a:t>
            </a:r>
          </a:p>
        </p:txBody>
      </p:sp>
      <p:pic>
        <p:nvPicPr>
          <p:cNvPr id="10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19" y="5773746"/>
            <a:ext cx="835978" cy="8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559146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10" y="3707310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09" y="4797311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499324" y="119632"/>
            <a:ext cx="337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VẬN DỤNG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6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86206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Diamond 4"/>
          <p:cNvSpPr/>
          <p:nvPr/>
        </p:nvSpPr>
        <p:spPr>
          <a:xfrm>
            <a:off x="2778036" y="2129247"/>
            <a:ext cx="6570615" cy="4467497"/>
          </a:xfrm>
          <a:prstGeom prst="diamond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3483412" y="2584933"/>
            <a:ext cx="2395207" cy="1742323"/>
          </a:xfrm>
          <a:custGeom>
            <a:avLst/>
            <a:gdLst>
              <a:gd name="connsiteX0" fmla="*/ 0 w 2395207"/>
              <a:gd name="connsiteY0" fmla="*/ 290393 h 1742323"/>
              <a:gd name="connsiteX1" fmla="*/ 290393 w 2395207"/>
              <a:gd name="connsiteY1" fmla="*/ 0 h 1742323"/>
              <a:gd name="connsiteX2" fmla="*/ 2104814 w 2395207"/>
              <a:gd name="connsiteY2" fmla="*/ 0 h 1742323"/>
              <a:gd name="connsiteX3" fmla="*/ 2395207 w 2395207"/>
              <a:gd name="connsiteY3" fmla="*/ 290393 h 1742323"/>
              <a:gd name="connsiteX4" fmla="*/ 2395207 w 2395207"/>
              <a:gd name="connsiteY4" fmla="*/ 1451930 h 1742323"/>
              <a:gd name="connsiteX5" fmla="*/ 2104814 w 2395207"/>
              <a:gd name="connsiteY5" fmla="*/ 1742323 h 1742323"/>
              <a:gd name="connsiteX6" fmla="*/ 290393 w 2395207"/>
              <a:gd name="connsiteY6" fmla="*/ 1742323 h 1742323"/>
              <a:gd name="connsiteX7" fmla="*/ 0 w 2395207"/>
              <a:gd name="connsiteY7" fmla="*/ 1451930 h 1742323"/>
              <a:gd name="connsiteX8" fmla="*/ 0 w 2395207"/>
              <a:gd name="connsiteY8" fmla="*/ 290393 h 174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5207" h="1742323">
                <a:moveTo>
                  <a:pt x="0" y="290393"/>
                </a:moveTo>
                <a:cubicBezTo>
                  <a:pt x="0" y="130013"/>
                  <a:pt x="130013" y="0"/>
                  <a:pt x="290393" y="0"/>
                </a:cubicBezTo>
                <a:lnTo>
                  <a:pt x="2104814" y="0"/>
                </a:lnTo>
                <a:cubicBezTo>
                  <a:pt x="2265194" y="0"/>
                  <a:pt x="2395207" y="130013"/>
                  <a:pt x="2395207" y="290393"/>
                </a:cubicBezTo>
                <a:lnTo>
                  <a:pt x="2395207" y="1451930"/>
                </a:lnTo>
                <a:cubicBezTo>
                  <a:pt x="2395207" y="1612310"/>
                  <a:pt x="2265194" y="1742323"/>
                  <a:pt x="2104814" y="1742323"/>
                </a:cubicBezTo>
                <a:lnTo>
                  <a:pt x="290393" y="1742323"/>
                </a:lnTo>
                <a:cubicBezTo>
                  <a:pt x="130013" y="1742323"/>
                  <a:pt x="0" y="1612310"/>
                  <a:pt x="0" y="1451930"/>
                </a:cubicBezTo>
                <a:lnTo>
                  <a:pt x="0" y="2903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493" tIns="176493" rIns="176493" bIns="176493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Hình cầu      </a:t>
            </a:r>
          </a:p>
        </p:txBody>
      </p:sp>
      <p:sp>
        <p:nvSpPr>
          <p:cNvPr id="7" name="Freeform 6"/>
          <p:cNvSpPr/>
          <p:nvPr/>
        </p:nvSpPr>
        <p:spPr>
          <a:xfrm>
            <a:off x="5958841" y="2598001"/>
            <a:ext cx="2421342" cy="1742323"/>
          </a:xfrm>
          <a:custGeom>
            <a:avLst/>
            <a:gdLst>
              <a:gd name="connsiteX0" fmla="*/ 0 w 2421342"/>
              <a:gd name="connsiteY0" fmla="*/ 290393 h 1742323"/>
              <a:gd name="connsiteX1" fmla="*/ 290393 w 2421342"/>
              <a:gd name="connsiteY1" fmla="*/ 0 h 1742323"/>
              <a:gd name="connsiteX2" fmla="*/ 2130949 w 2421342"/>
              <a:gd name="connsiteY2" fmla="*/ 0 h 1742323"/>
              <a:gd name="connsiteX3" fmla="*/ 2421342 w 2421342"/>
              <a:gd name="connsiteY3" fmla="*/ 290393 h 1742323"/>
              <a:gd name="connsiteX4" fmla="*/ 2421342 w 2421342"/>
              <a:gd name="connsiteY4" fmla="*/ 1451930 h 1742323"/>
              <a:gd name="connsiteX5" fmla="*/ 2130949 w 2421342"/>
              <a:gd name="connsiteY5" fmla="*/ 1742323 h 1742323"/>
              <a:gd name="connsiteX6" fmla="*/ 290393 w 2421342"/>
              <a:gd name="connsiteY6" fmla="*/ 1742323 h 1742323"/>
              <a:gd name="connsiteX7" fmla="*/ 0 w 2421342"/>
              <a:gd name="connsiteY7" fmla="*/ 1451930 h 1742323"/>
              <a:gd name="connsiteX8" fmla="*/ 0 w 2421342"/>
              <a:gd name="connsiteY8" fmla="*/ 290393 h 174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1342" h="1742323">
                <a:moveTo>
                  <a:pt x="0" y="290393"/>
                </a:moveTo>
                <a:cubicBezTo>
                  <a:pt x="0" y="130013"/>
                  <a:pt x="130013" y="0"/>
                  <a:pt x="290393" y="0"/>
                </a:cubicBezTo>
                <a:lnTo>
                  <a:pt x="2130949" y="0"/>
                </a:lnTo>
                <a:cubicBezTo>
                  <a:pt x="2291329" y="0"/>
                  <a:pt x="2421342" y="130013"/>
                  <a:pt x="2421342" y="290393"/>
                </a:cubicBezTo>
                <a:lnTo>
                  <a:pt x="2421342" y="1451930"/>
                </a:lnTo>
                <a:cubicBezTo>
                  <a:pt x="2421342" y="1612310"/>
                  <a:pt x="2291329" y="1742323"/>
                  <a:pt x="2130949" y="1742323"/>
                </a:cubicBezTo>
                <a:lnTo>
                  <a:pt x="290393" y="1742323"/>
                </a:lnTo>
                <a:cubicBezTo>
                  <a:pt x="130013" y="1742323"/>
                  <a:pt x="0" y="1612310"/>
                  <a:pt x="0" y="1451930"/>
                </a:cubicBezTo>
                <a:lnTo>
                  <a:pt x="0" y="2903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493" tIns="176493" rIns="176493" bIns="176493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Hình trụ</a:t>
            </a:r>
          </a:p>
        </p:txBody>
      </p:sp>
      <p:sp>
        <p:nvSpPr>
          <p:cNvPr id="8" name="Freeform 7"/>
          <p:cNvSpPr/>
          <p:nvPr/>
        </p:nvSpPr>
        <p:spPr>
          <a:xfrm>
            <a:off x="3520851" y="4430007"/>
            <a:ext cx="2370852" cy="1742323"/>
          </a:xfrm>
          <a:custGeom>
            <a:avLst/>
            <a:gdLst>
              <a:gd name="connsiteX0" fmla="*/ 0 w 2290702"/>
              <a:gd name="connsiteY0" fmla="*/ 290393 h 1742323"/>
              <a:gd name="connsiteX1" fmla="*/ 290393 w 2290702"/>
              <a:gd name="connsiteY1" fmla="*/ 0 h 1742323"/>
              <a:gd name="connsiteX2" fmla="*/ 2000309 w 2290702"/>
              <a:gd name="connsiteY2" fmla="*/ 0 h 1742323"/>
              <a:gd name="connsiteX3" fmla="*/ 2290702 w 2290702"/>
              <a:gd name="connsiteY3" fmla="*/ 290393 h 1742323"/>
              <a:gd name="connsiteX4" fmla="*/ 2290702 w 2290702"/>
              <a:gd name="connsiteY4" fmla="*/ 1451930 h 1742323"/>
              <a:gd name="connsiteX5" fmla="*/ 2000309 w 2290702"/>
              <a:gd name="connsiteY5" fmla="*/ 1742323 h 1742323"/>
              <a:gd name="connsiteX6" fmla="*/ 290393 w 2290702"/>
              <a:gd name="connsiteY6" fmla="*/ 1742323 h 1742323"/>
              <a:gd name="connsiteX7" fmla="*/ 0 w 2290702"/>
              <a:gd name="connsiteY7" fmla="*/ 1451930 h 1742323"/>
              <a:gd name="connsiteX8" fmla="*/ 0 w 2290702"/>
              <a:gd name="connsiteY8" fmla="*/ 290393 h 174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0702" h="1742323">
                <a:moveTo>
                  <a:pt x="0" y="290393"/>
                </a:moveTo>
                <a:cubicBezTo>
                  <a:pt x="0" y="130013"/>
                  <a:pt x="130013" y="0"/>
                  <a:pt x="290393" y="0"/>
                </a:cubicBezTo>
                <a:lnTo>
                  <a:pt x="2000309" y="0"/>
                </a:lnTo>
                <a:cubicBezTo>
                  <a:pt x="2160689" y="0"/>
                  <a:pt x="2290702" y="130013"/>
                  <a:pt x="2290702" y="290393"/>
                </a:cubicBezTo>
                <a:lnTo>
                  <a:pt x="2290702" y="1451930"/>
                </a:lnTo>
                <a:cubicBezTo>
                  <a:pt x="2290702" y="1612310"/>
                  <a:pt x="2160689" y="1742323"/>
                  <a:pt x="2000309" y="1742323"/>
                </a:cubicBezTo>
                <a:lnTo>
                  <a:pt x="290393" y="1742323"/>
                </a:lnTo>
                <a:cubicBezTo>
                  <a:pt x="130013" y="1742323"/>
                  <a:pt x="0" y="1612310"/>
                  <a:pt x="0" y="1451930"/>
                </a:cubicBezTo>
                <a:lnTo>
                  <a:pt x="0" y="2903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493" tIns="176493" rIns="176493" bIns="176493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Hình đĩa      </a:t>
            </a:r>
          </a:p>
        </p:txBody>
      </p:sp>
      <p:sp>
        <p:nvSpPr>
          <p:cNvPr id="9" name="Freeform 8"/>
          <p:cNvSpPr/>
          <p:nvPr/>
        </p:nvSpPr>
        <p:spPr>
          <a:xfrm>
            <a:off x="5973737" y="4443075"/>
            <a:ext cx="2290702" cy="1742323"/>
          </a:xfrm>
          <a:custGeom>
            <a:avLst/>
            <a:gdLst>
              <a:gd name="connsiteX0" fmla="*/ 0 w 2290702"/>
              <a:gd name="connsiteY0" fmla="*/ 290393 h 1742323"/>
              <a:gd name="connsiteX1" fmla="*/ 290393 w 2290702"/>
              <a:gd name="connsiteY1" fmla="*/ 0 h 1742323"/>
              <a:gd name="connsiteX2" fmla="*/ 2000309 w 2290702"/>
              <a:gd name="connsiteY2" fmla="*/ 0 h 1742323"/>
              <a:gd name="connsiteX3" fmla="*/ 2290702 w 2290702"/>
              <a:gd name="connsiteY3" fmla="*/ 290393 h 1742323"/>
              <a:gd name="connsiteX4" fmla="*/ 2290702 w 2290702"/>
              <a:gd name="connsiteY4" fmla="*/ 1451930 h 1742323"/>
              <a:gd name="connsiteX5" fmla="*/ 2000309 w 2290702"/>
              <a:gd name="connsiteY5" fmla="*/ 1742323 h 1742323"/>
              <a:gd name="connsiteX6" fmla="*/ 290393 w 2290702"/>
              <a:gd name="connsiteY6" fmla="*/ 1742323 h 1742323"/>
              <a:gd name="connsiteX7" fmla="*/ 0 w 2290702"/>
              <a:gd name="connsiteY7" fmla="*/ 1451930 h 1742323"/>
              <a:gd name="connsiteX8" fmla="*/ 0 w 2290702"/>
              <a:gd name="connsiteY8" fmla="*/ 290393 h 174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0702" h="1742323">
                <a:moveTo>
                  <a:pt x="0" y="290393"/>
                </a:moveTo>
                <a:cubicBezTo>
                  <a:pt x="0" y="130013"/>
                  <a:pt x="130013" y="0"/>
                  <a:pt x="290393" y="0"/>
                </a:cubicBezTo>
                <a:lnTo>
                  <a:pt x="2000309" y="0"/>
                </a:lnTo>
                <a:cubicBezTo>
                  <a:pt x="2160689" y="0"/>
                  <a:pt x="2290702" y="130013"/>
                  <a:pt x="2290702" y="290393"/>
                </a:cubicBezTo>
                <a:lnTo>
                  <a:pt x="2290702" y="1451930"/>
                </a:lnTo>
                <a:cubicBezTo>
                  <a:pt x="2290702" y="1612310"/>
                  <a:pt x="2160689" y="1742323"/>
                  <a:pt x="2000309" y="1742323"/>
                </a:cubicBezTo>
                <a:lnTo>
                  <a:pt x="290393" y="1742323"/>
                </a:lnTo>
                <a:cubicBezTo>
                  <a:pt x="130013" y="1742323"/>
                  <a:pt x="0" y="1612310"/>
                  <a:pt x="0" y="1451930"/>
                </a:cubicBezTo>
                <a:lnTo>
                  <a:pt x="0" y="2903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493" tIns="176493" rIns="176493" bIns="176493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Hình thoi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9577" y="1531148"/>
            <a:ext cx="7746274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4. Bắp cơ vân có hình dạng như thế nào?</a:t>
            </a:r>
          </a:p>
        </p:txBody>
      </p:sp>
      <p:pic>
        <p:nvPicPr>
          <p:cNvPr id="11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183" y="4896246"/>
            <a:ext cx="835978" cy="8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2" y="3089499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1" y="5030551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938" y="3089499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499324" y="119632"/>
            <a:ext cx="337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VẬN DỤNG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925395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1963443" y="1384648"/>
            <a:ext cx="6858000" cy="544724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231621" y="1431053"/>
            <a:ext cx="6494690" cy="975121"/>
          </a:xfrm>
          <a:custGeom>
            <a:avLst/>
            <a:gdLst>
              <a:gd name="connsiteX0" fmla="*/ 0 w 6494690"/>
              <a:gd name="connsiteY0" fmla="*/ 162523 h 975121"/>
              <a:gd name="connsiteX1" fmla="*/ 162523 w 6494690"/>
              <a:gd name="connsiteY1" fmla="*/ 0 h 975121"/>
              <a:gd name="connsiteX2" fmla="*/ 6332167 w 6494690"/>
              <a:gd name="connsiteY2" fmla="*/ 0 h 975121"/>
              <a:gd name="connsiteX3" fmla="*/ 6494690 w 6494690"/>
              <a:gd name="connsiteY3" fmla="*/ 162523 h 975121"/>
              <a:gd name="connsiteX4" fmla="*/ 6494690 w 6494690"/>
              <a:gd name="connsiteY4" fmla="*/ 812598 h 975121"/>
              <a:gd name="connsiteX5" fmla="*/ 6332167 w 6494690"/>
              <a:gd name="connsiteY5" fmla="*/ 975121 h 975121"/>
              <a:gd name="connsiteX6" fmla="*/ 162523 w 6494690"/>
              <a:gd name="connsiteY6" fmla="*/ 975121 h 975121"/>
              <a:gd name="connsiteX7" fmla="*/ 0 w 6494690"/>
              <a:gd name="connsiteY7" fmla="*/ 812598 h 975121"/>
              <a:gd name="connsiteX8" fmla="*/ 0 w 649469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469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6332167" y="0"/>
                </a:lnTo>
                <a:cubicBezTo>
                  <a:pt x="6421926" y="0"/>
                  <a:pt x="6494690" y="72764"/>
                  <a:pt x="6494690" y="162523"/>
                </a:cubicBezTo>
                <a:lnTo>
                  <a:pt x="6494690" y="812598"/>
                </a:lnTo>
                <a:cubicBezTo>
                  <a:pt x="6494690" y="902357"/>
                  <a:pt x="6421926" y="975121"/>
                  <a:pt x="633216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4281" tIns="154281" rIns="154281" bIns="154281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5. Cơ có hai tính chất cơ bản, đó là</a:t>
            </a:r>
          </a:p>
        </p:txBody>
      </p:sp>
      <p:sp>
        <p:nvSpPr>
          <p:cNvPr id="7" name="Freeform 6"/>
          <p:cNvSpPr/>
          <p:nvPr/>
        </p:nvSpPr>
        <p:spPr>
          <a:xfrm>
            <a:off x="5392442" y="2462751"/>
            <a:ext cx="4457700" cy="975121"/>
          </a:xfrm>
          <a:custGeom>
            <a:avLst/>
            <a:gdLst>
              <a:gd name="connsiteX0" fmla="*/ 0 w 4457700"/>
              <a:gd name="connsiteY0" fmla="*/ 162523 h 975121"/>
              <a:gd name="connsiteX1" fmla="*/ 162523 w 4457700"/>
              <a:gd name="connsiteY1" fmla="*/ 0 h 975121"/>
              <a:gd name="connsiteX2" fmla="*/ 4295177 w 4457700"/>
              <a:gd name="connsiteY2" fmla="*/ 0 h 975121"/>
              <a:gd name="connsiteX3" fmla="*/ 4457700 w 4457700"/>
              <a:gd name="connsiteY3" fmla="*/ 162523 h 975121"/>
              <a:gd name="connsiteX4" fmla="*/ 4457700 w 4457700"/>
              <a:gd name="connsiteY4" fmla="*/ 812598 h 975121"/>
              <a:gd name="connsiteX5" fmla="*/ 4295177 w 4457700"/>
              <a:gd name="connsiteY5" fmla="*/ 975121 h 975121"/>
              <a:gd name="connsiteX6" fmla="*/ 162523 w 4457700"/>
              <a:gd name="connsiteY6" fmla="*/ 975121 h 975121"/>
              <a:gd name="connsiteX7" fmla="*/ 0 w 4457700"/>
              <a:gd name="connsiteY7" fmla="*/ 812598 h 975121"/>
              <a:gd name="connsiteX8" fmla="*/ 0 w 445770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4295177" y="0"/>
                </a:lnTo>
                <a:cubicBezTo>
                  <a:pt x="4384936" y="0"/>
                  <a:pt x="4457700" y="72764"/>
                  <a:pt x="4457700" y="162523"/>
                </a:cubicBezTo>
                <a:lnTo>
                  <a:pt x="4457700" y="812598"/>
                </a:lnTo>
                <a:cubicBezTo>
                  <a:pt x="4457700" y="902357"/>
                  <a:pt x="4384936" y="975121"/>
                  <a:pt x="429517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2598923"/>
              <a:satOff val="-11992"/>
              <a:lumOff val="44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041" tIns="139041" rIns="139041" bIns="1390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 và dãn.</a:t>
            </a:r>
          </a:p>
        </p:txBody>
      </p:sp>
      <p:sp>
        <p:nvSpPr>
          <p:cNvPr id="8" name="Freeform 7"/>
          <p:cNvSpPr/>
          <p:nvPr/>
        </p:nvSpPr>
        <p:spPr>
          <a:xfrm>
            <a:off x="5392442" y="3559763"/>
            <a:ext cx="4457700" cy="975121"/>
          </a:xfrm>
          <a:custGeom>
            <a:avLst/>
            <a:gdLst>
              <a:gd name="connsiteX0" fmla="*/ 0 w 4457700"/>
              <a:gd name="connsiteY0" fmla="*/ 162523 h 975121"/>
              <a:gd name="connsiteX1" fmla="*/ 162523 w 4457700"/>
              <a:gd name="connsiteY1" fmla="*/ 0 h 975121"/>
              <a:gd name="connsiteX2" fmla="*/ 4295177 w 4457700"/>
              <a:gd name="connsiteY2" fmla="*/ 0 h 975121"/>
              <a:gd name="connsiteX3" fmla="*/ 4457700 w 4457700"/>
              <a:gd name="connsiteY3" fmla="*/ 162523 h 975121"/>
              <a:gd name="connsiteX4" fmla="*/ 4457700 w 4457700"/>
              <a:gd name="connsiteY4" fmla="*/ 812598 h 975121"/>
              <a:gd name="connsiteX5" fmla="*/ 4295177 w 4457700"/>
              <a:gd name="connsiteY5" fmla="*/ 975121 h 975121"/>
              <a:gd name="connsiteX6" fmla="*/ 162523 w 4457700"/>
              <a:gd name="connsiteY6" fmla="*/ 975121 h 975121"/>
              <a:gd name="connsiteX7" fmla="*/ 0 w 4457700"/>
              <a:gd name="connsiteY7" fmla="*/ 812598 h 975121"/>
              <a:gd name="connsiteX8" fmla="*/ 0 w 445770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4295177" y="0"/>
                </a:lnTo>
                <a:cubicBezTo>
                  <a:pt x="4384936" y="0"/>
                  <a:pt x="4457700" y="72764"/>
                  <a:pt x="4457700" y="162523"/>
                </a:cubicBezTo>
                <a:lnTo>
                  <a:pt x="4457700" y="812598"/>
                </a:lnTo>
                <a:cubicBezTo>
                  <a:pt x="4457700" y="902357"/>
                  <a:pt x="4384936" y="975121"/>
                  <a:pt x="429517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5197846"/>
              <a:satOff val="-23984"/>
              <a:lumOff val="88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041" tIns="139041" rIns="139041" bIns="1390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gấp và duỗi.</a:t>
            </a:r>
          </a:p>
        </p:txBody>
      </p:sp>
      <p:sp>
        <p:nvSpPr>
          <p:cNvPr id="9" name="Freeform 8"/>
          <p:cNvSpPr/>
          <p:nvPr/>
        </p:nvSpPr>
        <p:spPr>
          <a:xfrm>
            <a:off x="5392442" y="4656776"/>
            <a:ext cx="4457700" cy="975121"/>
          </a:xfrm>
          <a:custGeom>
            <a:avLst/>
            <a:gdLst>
              <a:gd name="connsiteX0" fmla="*/ 0 w 4457700"/>
              <a:gd name="connsiteY0" fmla="*/ 162523 h 975121"/>
              <a:gd name="connsiteX1" fmla="*/ 162523 w 4457700"/>
              <a:gd name="connsiteY1" fmla="*/ 0 h 975121"/>
              <a:gd name="connsiteX2" fmla="*/ 4295177 w 4457700"/>
              <a:gd name="connsiteY2" fmla="*/ 0 h 975121"/>
              <a:gd name="connsiteX3" fmla="*/ 4457700 w 4457700"/>
              <a:gd name="connsiteY3" fmla="*/ 162523 h 975121"/>
              <a:gd name="connsiteX4" fmla="*/ 4457700 w 4457700"/>
              <a:gd name="connsiteY4" fmla="*/ 812598 h 975121"/>
              <a:gd name="connsiteX5" fmla="*/ 4295177 w 4457700"/>
              <a:gd name="connsiteY5" fmla="*/ 975121 h 975121"/>
              <a:gd name="connsiteX6" fmla="*/ 162523 w 4457700"/>
              <a:gd name="connsiteY6" fmla="*/ 975121 h 975121"/>
              <a:gd name="connsiteX7" fmla="*/ 0 w 4457700"/>
              <a:gd name="connsiteY7" fmla="*/ 812598 h 975121"/>
              <a:gd name="connsiteX8" fmla="*/ 0 w 445770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4295177" y="0"/>
                </a:lnTo>
                <a:cubicBezTo>
                  <a:pt x="4384936" y="0"/>
                  <a:pt x="4457700" y="72764"/>
                  <a:pt x="4457700" y="162523"/>
                </a:cubicBezTo>
                <a:lnTo>
                  <a:pt x="4457700" y="812598"/>
                </a:lnTo>
                <a:cubicBezTo>
                  <a:pt x="4457700" y="902357"/>
                  <a:pt x="4384936" y="975121"/>
                  <a:pt x="429517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7796769"/>
              <a:satOff val="-35976"/>
              <a:lumOff val="132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041" tIns="139041" rIns="139041" bIns="1390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phồng và xẹp.</a:t>
            </a:r>
          </a:p>
        </p:txBody>
      </p:sp>
      <p:sp>
        <p:nvSpPr>
          <p:cNvPr id="10" name="Freeform 9"/>
          <p:cNvSpPr/>
          <p:nvPr/>
        </p:nvSpPr>
        <p:spPr>
          <a:xfrm>
            <a:off x="5392442" y="5753788"/>
            <a:ext cx="4457700" cy="975121"/>
          </a:xfrm>
          <a:custGeom>
            <a:avLst/>
            <a:gdLst>
              <a:gd name="connsiteX0" fmla="*/ 0 w 4457700"/>
              <a:gd name="connsiteY0" fmla="*/ 162523 h 975121"/>
              <a:gd name="connsiteX1" fmla="*/ 162523 w 4457700"/>
              <a:gd name="connsiteY1" fmla="*/ 0 h 975121"/>
              <a:gd name="connsiteX2" fmla="*/ 4295177 w 4457700"/>
              <a:gd name="connsiteY2" fmla="*/ 0 h 975121"/>
              <a:gd name="connsiteX3" fmla="*/ 4457700 w 4457700"/>
              <a:gd name="connsiteY3" fmla="*/ 162523 h 975121"/>
              <a:gd name="connsiteX4" fmla="*/ 4457700 w 4457700"/>
              <a:gd name="connsiteY4" fmla="*/ 812598 h 975121"/>
              <a:gd name="connsiteX5" fmla="*/ 4295177 w 4457700"/>
              <a:gd name="connsiteY5" fmla="*/ 975121 h 975121"/>
              <a:gd name="connsiteX6" fmla="*/ 162523 w 4457700"/>
              <a:gd name="connsiteY6" fmla="*/ 975121 h 975121"/>
              <a:gd name="connsiteX7" fmla="*/ 0 w 4457700"/>
              <a:gd name="connsiteY7" fmla="*/ 812598 h 975121"/>
              <a:gd name="connsiteX8" fmla="*/ 0 w 445770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4295177" y="0"/>
                </a:lnTo>
                <a:cubicBezTo>
                  <a:pt x="4384936" y="0"/>
                  <a:pt x="4457700" y="72764"/>
                  <a:pt x="4457700" y="162523"/>
                </a:cubicBezTo>
                <a:lnTo>
                  <a:pt x="4457700" y="812598"/>
                </a:lnTo>
                <a:cubicBezTo>
                  <a:pt x="4457700" y="902357"/>
                  <a:pt x="4384936" y="975121"/>
                  <a:pt x="429517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10395692"/>
              <a:satOff val="-47968"/>
              <a:lumOff val="176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041" tIns="139041" rIns="139041" bIns="1390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kéo và đẩy.</a:t>
            </a:r>
          </a:p>
        </p:txBody>
      </p:sp>
      <p:pic>
        <p:nvPicPr>
          <p:cNvPr id="11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07" y="2532321"/>
            <a:ext cx="835978" cy="8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69" y="3667660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014" y="4764673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61" y="5861685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499324" y="119632"/>
            <a:ext cx="337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VẬN DỤNG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60080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2396678" y="2418421"/>
            <a:ext cx="7189637" cy="619385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977" tIns="91441" rIns="170688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6. Trong tế bào cơ, đĩa tối là</a:t>
            </a:r>
          </a:p>
        </p:txBody>
      </p:sp>
      <p:sp>
        <p:nvSpPr>
          <p:cNvPr id="6" name="Freeform 5"/>
          <p:cNvSpPr/>
          <p:nvPr/>
        </p:nvSpPr>
        <p:spPr>
          <a:xfrm>
            <a:off x="2706370" y="3206470"/>
            <a:ext cx="6879945" cy="619385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977" tIns="91441" rIns="170688" bIns="91441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phần chỉ có tơ cơ mảnh</a:t>
            </a:r>
          </a:p>
        </p:txBody>
      </p:sp>
      <p:sp>
        <p:nvSpPr>
          <p:cNvPr id="7" name="Freeform 6"/>
          <p:cNvSpPr/>
          <p:nvPr/>
        </p:nvSpPr>
        <p:spPr>
          <a:xfrm>
            <a:off x="2706370" y="3994519"/>
            <a:ext cx="6879945" cy="619384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977" tIns="91440" rIns="170688" bIns="91441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phần chỉ có tơ cơ dày</a:t>
            </a:r>
          </a:p>
        </p:txBody>
      </p:sp>
      <p:sp>
        <p:nvSpPr>
          <p:cNvPr id="8" name="Freeform 7"/>
          <p:cNvSpPr/>
          <p:nvPr/>
        </p:nvSpPr>
        <p:spPr>
          <a:xfrm>
            <a:off x="2706370" y="4782567"/>
            <a:ext cx="6879945" cy="619384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977" tIns="91441" rIns="170688" bIns="91440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phần tơ cơ mảnh xen kẽ với tơ cơ dày</a:t>
            </a:r>
          </a:p>
        </p:txBody>
      </p:sp>
      <p:sp>
        <p:nvSpPr>
          <p:cNvPr id="9" name="Freeform 8"/>
          <p:cNvSpPr/>
          <p:nvPr/>
        </p:nvSpPr>
        <p:spPr>
          <a:xfrm>
            <a:off x="2706370" y="5570616"/>
            <a:ext cx="6879945" cy="619384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977" tIns="91441" rIns="170688" bIns="91440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phần tơ cơ nằm trong một tế bào cơ (sợi cơ).</a:t>
            </a:r>
          </a:p>
        </p:txBody>
      </p:sp>
      <p:pic>
        <p:nvPicPr>
          <p:cNvPr id="10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78" y="4746275"/>
            <a:ext cx="655677" cy="65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63" y="3994518"/>
            <a:ext cx="652915" cy="66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78" y="3198225"/>
            <a:ext cx="652915" cy="66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12" y="5570615"/>
            <a:ext cx="652915" cy="66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499324" y="119632"/>
            <a:ext cx="337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VẬN DỤNG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60080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1831570" y="1711232"/>
            <a:ext cx="8512898" cy="1031966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39" tIns="131939" rIns="131939" bIns="13193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7. Cơ sẽ bị duỗi tối đa trong trường hợp nào dưới đây?</a:t>
            </a:r>
          </a:p>
        </p:txBody>
      </p:sp>
      <p:sp>
        <p:nvSpPr>
          <p:cNvPr id="6" name="Freeform 5"/>
          <p:cNvSpPr/>
          <p:nvPr/>
        </p:nvSpPr>
        <p:spPr>
          <a:xfrm>
            <a:off x="1831570" y="2860762"/>
            <a:ext cx="1567542" cy="2255296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39" tIns="131939" rIns="131939" bIns="13193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Mỏi cơ</a:t>
            </a:r>
          </a:p>
        </p:txBody>
      </p:sp>
      <p:sp>
        <p:nvSpPr>
          <p:cNvPr id="7" name="Freeform 6"/>
          <p:cNvSpPr/>
          <p:nvPr/>
        </p:nvSpPr>
        <p:spPr>
          <a:xfrm>
            <a:off x="3612247" y="3816951"/>
            <a:ext cx="293142" cy="342921"/>
          </a:xfrm>
          <a:custGeom>
            <a:avLst/>
            <a:gdLst>
              <a:gd name="connsiteX0" fmla="*/ 0 w 293142"/>
              <a:gd name="connsiteY0" fmla="*/ 68584 h 342921"/>
              <a:gd name="connsiteX1" fmla="*/ 146571 w 293142"/>
              <a:gd name="connsiteY1" fmla="*/ 68584 h 342921"/>
              <a:gd name="connsiteX2" fmla="*/ 146571 w 293142"/>
              <a:gd name="connsiteY2" fmla="*/ 0 h 342921"/>
              <a:gd name="connsiteX3" fmla="*/ 293142 w 293142"/>
              <a:gd name="connsiteY3" fmla="*/ 171461 h 342921"/>
              <a:gd name="connsiteX4" fmla="*/ 146571 w 293142"/>
              <a:gd name="connsiteY4" fmla="*/ 342921 h 342921"/>
              <a:gd name="connsiteX5" fmla="*/ 146571 w 293142"/>
              <a:gd name="connsiteY5" fmla="*/ 274337 h 342921"/>
              <a:gd name="connsiteX6" fmla="*/ 0 w 293142"/>
              <a:gd name="connsiteY6" fmla="*/ 274337 h 342921"/>
              <a:gd name="connsiteX7" fmla="*/ 0 w 293142"/>
              <a:gd name="connsiteY7" fmla="*/ 68584 h 3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142" h="342921">
                <a:moveTo>
                  <a:pt x="0" y="68584"/>
                </a:moveTo>
                <a:lnTo>
                  <a:pt x="146571" y="68584"/>
                </a:lnTo>
                <a:lnTo>
                  <a:pt x="146571" y="0"/>
                </a:lnTo>
                <a:lnTo>
                  <a:pt x="293142" y="171461"/>
                </a:lnTo>
                <a:lnTo>
                  <a:pt x="146571" y="342921"/>
                </a:lnTo>
                <a:lnTo>
                  <a:pt x="146571" y="274337"/>
                </a:lnTo>
                <a:lnTo>
                  <a:pt x="0" y="274337"/>
                </a:lnTo>
                <a:lnTo>
                  <a:pt x="0" y="685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584" rIns="87943" bIns="68584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070304" y="2860762"/>
            <a:ext cx="1594305" cy="2255296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39" tIns="131939" rIns="131939" bIns="13193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Liệt cơ</a:t>
            </a:r>
          </a:p>
        </p:txBody>
      </p:sp>
      <p:sp>
        <p:nvSpPr>
          <p:cNvPr id="9" name="Freeform 8"/>
          <p:cNvSpPr/>
          <p:nvPr/>
        </p:nvSpPr>
        <p:spPr>
          <a:xfrm>
            <a:off x="5886994" y="3816951"/>
            <a:ext cx="232796" cy="342921"/>
          </a:xfrm>
          <a:custGeom>
            <a:avLst/>
            <a:gdLst>
              <a:gd name="connsiteX0" fmla="*/ 0 w 293142"/>
              <a:gd name="connsiteY0" fmla="*/ 68584 h 342921"/>
              <a:gd name="connsiteX1" fmla="*/ 146571 w 293142"/>
              <a:gd name="connsiteY1" fmla="*/ 68584 h 342921"/>
              <a:gd name="connsiteX2" fmla="*/ 146571 w 293142"/>
              <a:gd name="connsiteY2" fmla="*/ 0 h 342921"/>
              <a:gd name="connsiteX3" fmla="*/ 293142 w 293142"/>
              <a:gd name="connsiteY3" fmla="*/ 171461 h 342921"/>
              <a:gd name="connsiteX4" fmla="*/ 146571 w 293142"/>
              <a:gd name="connsiteY4" fmla="*/ 342921 h 342921"/>
              <a:gd name="connsiteX5" fmla="*/ 146571 w 293142"/>
              <a:gd name="connsiteY5" fmla="*/ 274337 h 342921"/>
              <a:gd name="connsiteX6" fmla="*/ 0 w 293142"/>
              <a:gd name="connsiteY6" fmla="*/ 274337 h 342921"/>
              <a:gd name="connsiteX7" fmla="*/ 0 w 293142"/>
              <a:gd name="connsiteY7" fmla="*/ 68584 h 3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142" h="342921">
                <a:moveTo>
                  <a:pt x="0" y="68584"/>
                </a:moveTo>
                <a:lnTo>
                  <a:pt x="146571" y="68584"/>
                </a:lnTo>
                <a:lnTo>
                  <a:pt x="146571" y="0"/>
                </a:lnTo>
                <a:lnTo>
                  <a:pt x="293142" y="171461"/>
                </a:lnTo>
                <a:lnTo>
                  <a:pt x="146571" y="342921"/>
                </a:lnTo>
                <a:lnTo>
                  <a:pt x="146571" y="274337"/>
                </a:lnTo>
                <a:lnTo>
                  <a:pt x="0" y="274337"/>
                </a:lnTo>
                <a:lnTo>
                  <a:pt x="0" y="685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584" rIns="87943" bIns="68584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251906" y="2860762"/>
            <a:ext cx="1838113" cy="2255296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39" tIns="131939" rIns="131939" bIns="13193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Viêm cơ</a:t>
            </a:r>
          </a:p>
        </p:txBody>
      </p:sp>
      <p:sp>
        <p:nvSpPr>
          <p:cNvPr id="11" name="Freeform 10"/>
          <p:cNvSpPr/>
          <p:nvPr/>
        </p:nvSpPr>
        <p:spPr>
          <a:xfrm>
            <a:off x="8222133" y="3816951"/>
            <a:ext cx="293142" cy="342921"/>
          </a:xfrm>
          <a:custGeom>
            <a:avLst/>
            <a:gdLst>
              <a:gd name="connsiteX0" fmla="*/ 0 w 293142"/>
              <a:gd name="connsiteY0" fmla="*/ 68584 h 342921"/>
              <a:gd name="connsiteX1" fmla="*/ 146571 w 293142"/>
              <a:gd name="connsiteY1" fmla="*/ 68584 h 342921"/>
              <a:gd name="connsiteX2" fmla="*/ 146571 w 293142"/>
              <a:gd name="connsiteY2" fmla="*/ 0 h 342921"/>
              <a:gd name="connsiteX3" fmla="*/ 293142 w 293142"/>
              <a:gd name="connsiteY3" fmla="*/ 171461 h 342921"/>
              <a:gd name="connsiteX4" fmla="*/ 146571 w 293142"/>
              <a:gd name="connsiteY4" fmla="*/ 342921 h 342921"/>
              <a:gd name="connsiteX5" fmla="*/ 146571 w 293142"/>
              <a:gd name="connsiteY5" fmla="*/ 274337 h 342921"/>
              <a:gd name="connsiteX6" fmla="*/ 0 w 293142"/>
              <a:gd name="connsiteY6" fmla="*/ 274337 h 342921"/>
              <a:gd name="connsiteX7" fmla="*/ 0 w 293142"/>
              <a:gd name="connsiteY7" fmla="*/ 68584 h 3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142" h="342921">
                <a:moveTo>
                  <a:pt x="0" y="68584"/>
                </a:moveTo>
                <a:lnTo>
                  <a:pt x="146571" y="68584"/>
                </a:lnTo>
                <a:lnTo>
                  <a:pt x="146571" y="0"/>
                </a:lnTo>
                <a:lnTo>
                  <a:pt x="293142" y="171461"/>
                </a:lnTo>
                <a:lnTo>
                  <a:pt x="146571" y="342921"/>
                </a:lnTo>
                <a:lnTo>
                  <a:pt x="146571" y="274337"/>
                </a:lnTo>
                <a:lnTo>
                  <a:pt x="0" y="274337"/>
                </a:lnTo>
                <a:lnTo>
                  <a:pt x="0" y="685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584" rIns="87943" bIns="68584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626222" y="2860762"/>
            <a:ext cx="1718247" cy="2255296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39" tIns="131939" rIns="131939" bIns="13193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Xơ cơ</a:t>
            </a:r>
          </a:p>
        </p:txBody>
      </p:sp>
      <p:pic>
        <p:nvPicPr>
          <p:cNvPr id="13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075" y="5233623"/>
            <a:ext cx="1267097" cy="126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13" y="5298937"/>
            <a:ext cx="1175657" cy="120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33" y="5294355"/>
            <a:ext cx="1175657" cy="120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516" y="5294355"/>
            <a:ext cx="1175657" cy="120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499324" y="119632"/>
            <a:ext cx="337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VẬN DỤNG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60080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2020389" y="1670867"/>
            <a:ext cx="8255725" cy="934126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040" tIns="137040" rIns="137040" bIns="1370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8. Trong cử động gập cánh tay, các cơ ở hai bên cánh tay sẽ</a:t>
            </a:r>
          </a:p>
        </p:txBody>
      </p:sp>
      <p:sp>
        <p:nvSpPr>
          <p:cNvPr id="6" name="Freeform 5"/>
          <p:cNvSpPr/>
          <p:nvPr/>
        </p:nvSpPr>
        <p:spPr>
          <a:xfrm>
            <a:off x="4345577" y="2618056"/>
            <a:ext cx="3291840" cy="934126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040" tIns="137040" rIns="137040" bIns="1370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co duỗi ngẫu nhiên.</a:t>
            </a:r>
          </a:p>
        </p:txBody>
      </p:sp>
      <p:sp>
        <p:nvSpPr>
          <p:cNvPr id="7" name="Freeform 6"/>
          <p:cNvSpPr/>
          <p:nvPr/>
        </p:nvSpPr>
        <p:spPr>
          <a:xfrm>
            <a:off x="4345577" y="3562827"/>
            <a:ext cx="3291840" cy="934126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040" tIns="137040" rIns="137040" bIns="1370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co duỗi đối kháng.</a:t>
            </a:r>
          </a:p>
        </p:txBody>
      </p:sp>
      <p:sp>
        <p:nvSpPr>
          <p:cNvPr id="8" name="Freeform 7"/>
          <p:cNvSpPr/>
          <p:nvPr/>
        </p:nvSpPr>
        <p:spPr>
          <a:xfrm>
            <a:off x="4345577" y="4507599"/>
            <a:ext cx="3291840" cy="934126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040" tIns="137040" rIns="137040" bIns="1370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cùng co.</a:t>
            </a:r>
          </a:p>
        </p:txBody>
      </p:sp>
      <p:sp>
        <p:nvSpPr>
          <p:cNvPr id="9" name="Freeform 8"/>
          <p:cNvSpPr/>
          <p:nvPr/>
        </p:nvSpPr>
        <p:spPr>
          <a:xfrm>
            <a:off x="4345577" y="5452370"/>
            <a:ext cx="3291840" cy="934126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040" tIns="137040" rIns="137040" bIns="1370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cùng duỗi</a:t>
            </a:r>
          </a:p>
        </p:txBody>
      </p:sp>
      <p:pic>
        <p:nvPicPr>
          <p:cNvPr id="10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27" y="3552181"/>
            <a:ext cx="934850" cy="9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11" y="2720089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11" y="4563938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11" y="5513671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499324" y="119632"/>
            <a:ext cx="337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VẬN DỤNG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60080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5614708" y="2743860"/>
            <a:ext cx="1158524" cy="1158524"/>
          </a:xfrm>
          <a:custGeom>
            <a:avLst/>
            <a:gdLst>
              <a:gd name="connsiteX0" fmla="*/ 0 w 1158524"/>
              <a:gd name="connsiteY0" fmla="*/ 579262 h 1158524"/>
              <a:gd name="connsiteX1" fmla="*/ 579262 w 1158524"/>
              <a:gd name="connsiteY1" fmla="*/ 0 h 1158524"/>
              <a:gd name="connsiteX2" fmla="*/ 1158524 w 1158524"/>
              <a:gd name="connsiteY2" fmla="*/ 579262 h 1158524"/>
              <a:gd name="connsiteX3" fmla="*/ 579262 w 1158524"/>
              <a:gd name="connsiteY3" fmla="*/ 1158524 h 1158524"/>
              <a:gd name="connsiteX4" fmla="*/ 0 w 1158524"/>
              <a:gd name="connsiteY4" fmla="*/ 579262 h 115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524" h="1158524">
                <a:moveTo>
                  <a:pt x="0" y="579262"/>
                </a:moveTo>
                <a:cubicBezTo>
                  <a:pt x="0" y="259344"/>
                  <a:pt x="259344" y="0"/>
                  <a:pt x="579262" y="0"/>
                </a:cubicBezTo>
                <a:cubicBezTo>
                  <a:pt x="899180" y="0"/>
                  <a:pt x="1158524" y="259344"/>
                  <a:pt x="1158524" y="579262"/>
                </a:cubicBezTo>
                <a:cubicBezTo>
                  <a:pt x="1158524" y="899180"/>
                  <a:pt x="899180" y="1158524"/>
                  <a:pt x="579262" y="1158524"/>
                </a:cubicBezTo>
                <a:cubicBezTo>
                  <a:pt x="259344" y="1158524"/>
                  <a:pt x="0" y="899180"/>
                  <a:pt x="0" y="5792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142" tIns="200142" rIns="200142" bIns="20014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</a:t>
            </a:r>
          </a:p>
        </p:txBody>
      </p:sp>
      <p:sp>
        <p:nvSpPr>
          <p:cNvPr id="6" name="Freeform 5"/>
          <p:cNvSpPr/>
          <p:nvPr/>
        </p:nvSpPr>
        <p:spPr>
          <a:xfrm rot="2700000">
            <a:off x="6648776" y="3736112"/>
            <a:ext cx="307370" cy="391002"/>
          </a:xfrm>
          <a:custGeom>
            <a:avLst/>
            <a:gdLst>
              <a:gd name="connsiteX0" fmla="*/ 0 w 307370"/>
              <a:gd name="connsiteY0" fmla="*/ 78200 h 391002"/>
              <a:gd name="connsiteX1" fmla="*/ 153685 w 307370"/>
              <a:gd name="connsiteY1" fmla="*/ 78200 h 391002"/>
              <a:gd name="connsiteX2" fmla="*/ 153685 w 307370"/>
              <a:gd name="connsiteY2" fmla="*/ 0 h 391002"/>
              <a:gd name="connsiteX3" fmla="*/ 307370 w 307370"/>
              <a:gd name="connsiteY3" fmla="*/ 195501 h 391002"/>
              <a:gd name="connsiteX4" fmla="*/ 153685 w 307370"/>
              <a:gd name="connsiteY4" fmla="*/ 391002 h 391002"/>
              <a:gd name="connsiteX5" fmla="*/ 153685 w 307370"/>
              <a:gd name="connsiteY5" fmla="*/ 312802 h 391002"/>
              <a:gd name="connsiteX6" fmla="*/ 0 w 307370"/>
              <a:gd name="connsiteY6" fmla="*/ 312802 h 391002"/>
              <a:gd name="connsiteX7" fmla="*/ 0 w 307370"/>
              <a:gd name="connsiteY7" fmla="*/ 78200 h 3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370" h="391002">
                <a:moveTo>
                  <a:pt x="0" y="78200"/>
                </a:moveTo>
                <a:lnTo>
                  <a:pt x="153685" y="78200"/>
                </a:lnTo>
                <a:lnTo>
                  <a:pt x="153685" y="0"/>
                </a:lnTo>
                <a:lnTo>
                  <a:pt x="307370" y="195501"/>
                </a:lnTo>
                <a:lnTo>
                  <a:pt x="153685" y="391002"/>
                </a:lnTo>
                <a:lnTo>
                  <a:pt x="153685" y="312802"/>
                </a:lnTo>
                <a:lnTo>
                  <a:pt x="0" y="312802"/>
                </a:lnTo>
                <a:lnTo>
                  <a:pt x="0" y="7820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8199" rIns="92211" bIns="7820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843991" y="3973144"/>
            <a:ext cx="1158524" cy="1158524"/>
          </a:xfrm>
          <a:custGeom>
            <a:avLst/>
            <a:gdLst>
              <a:gd name="connsiteX0" fmla="*/ 0 w 1158524"/>
              <a:gd name="connsiteY0" fmla="*/ 579262 h 1158524"/>
              <a:gd name="connsiteX1" fmla="*/ 579262 w 1158524"/>
              <a:gd name="connsiteY1" fmla="*/ 0 h 1158524"/>
              <a:gd name="connsiteX2" fmla="*/ 1158524 w 1158524"/>
              <a:gd name="connsiteY2" fmla="*/ 579262 h 1158524"/>
              <a:gd name="connsiteX3" fmla="*/ 579262 w 1158524"/>
              <a:gd name="connsiteY3" fmla="*/ 1158524 h 1158524"/>
              <a:gd name="connsiteX4" fmla="*/ 0 w 1158524"/>
              <a:gd name="connsiteY4" fmla="*/ 579262 h 115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524" h="1158524">
                <a:moveTo>
                  <a:pt x="0" y="579262"/>
                </a:moveTo>
                <a:cubicBezTo>
                  <a:pt x="0" y="259344"/>
                  <a:pt x="259344" y="0"/>
                  <a:pt x="579262" y="0"/>
                </a:cubicBezTo>
                <a:cubicBezTo>
                  <a:pt x="899180" y="0"/>
                  <a:pt x="1158524" y="259344"/>
                  <a:pt x="1158524" y="579262"/>
                </a:cubicBezTo>
                <a:cubicBezTo>
                  <a:pt x="1158524" y="899180"/>
                  <a:pt x="899180" y="1158524"/>
                  <a:pt x="579262" y="1158524"/>
                </a:cubicBezTo>
                <a:cubicBezTo>
                  <a:pt x="259344" y="1158524"/>
                  <a:pt x="0" y="899180"/>
                  <a:pt x="0" y="5792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142" tIns="200142" rIns="200142" bIns="20014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4</a:t>
            </a:r>
          </a:p>
        </p:txBody>
      </p:sp>
      <p:sp>
        <p:nvSpPr>
          <p:cNvPr id="8" name="Freeform 7"/>
          <p:cNvSpPr/>
          <p:nvPr/>
        </p:nvSpPr>
        <p:spPr>
          <a:xfrm rot="18900000">
            <a:off x="6661079" y="4965395"/>
            <a:ext cx="307371" cy="391003"/>
          </a:xfrm>
          <a:custGeom>
            <a:avLst/>
            <a:gdLst>
              <a:gd name="connsiteX0" fmla="*/ 0 w 307370"/>
              <a:gd name="connsiteY0" fmla="*/ 78200 h 391002"/>
              <a:gd name="connsiteX1" fmla="*/ 153685 w 307370"/>
              <a:gd name="connsiteY1" fmla="*/ 78200 h 391002"/>
              <a:gd name="connsiteX2" fmla="*/ 153685 w 307370"/>
              <a:gd name="connsiteY2" fmla="*/ 0 h 391002"/>
              <a:gd name="connsiteX3" fmla="*/ 307370 w 307370"/>
              <a:gd name="connsiteY3" fmla="*/ 195501 h 391002"/>
              <a:gd name="connsiteX4" fmla="*/ 153685 w 307370"/>
              <a:gd name="connsiteY4" fmla="*/ 391002 h 391002"/>
              <a:gd name="connsiteX5" fmla="*/ 153685 w 307370"/>
              <a:gd name="connsiteY5" fmla="*/ 312802 h 391002"/>
              <a:gd name="connsiteX6" fmla="*/ 0 w 307370"/>
              <a:gd name="connsiteY6" fmla="*/ 312802 h 391002"/>
              <a:gd name="connsiteX7" fmla="*/ 0 w 307370"/>
              <a:gd name="connsiteY7" fmla="*/ 78200 h 3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370" h="391002">
                <a:moveTo>
                  <a:pt x="307370" y="312802"/>
                </a:moveTo>
                <a:lnTo>
                  <a:pt x="153685" y="312802"/>
                </a:lnTo>
                <a:lnTo>
                  <a:pt x="153685" y="391002"/>
                </a:lnTo>
                <a:lnTo>
                  <a:pt x="0" y="195501"/>
                </a:lnTo>
                <a:lnTo>
                  <a:pt x="153685" y="0"/>
                </a:lnTo>
                <a:lnTo>
                  <a:pt x="153685" y="78200"/>
                </a:lnTo>
                <a:lnTo>
                  <a:pt x="307370" y="78200"/>
                </a:lnTo>
                <a:lnTo>
                  <a:pt x="307370" y="3128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210" tIns="78200" rIns="1" bIns="7820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614708" y="5202427"/>
            <a:ext cx="1158524" cy="1158524"/>
          </a:xfrm>
          <a:custGeom>
            <a:avLst/>
            <a:gdLst>
              <a:gd name="connsiteX0" fmla="*/ 0 w 1158524"/>
              <a:gd name="connsiteY0" fmla="*/ 579262 h 1158524"/>
              <a:gd name="connsiteX1" fmla="*/ 579262 w 1158524"/>
              <a:gd name="connsiteY1" fmla="*/ 0 h 1158524"/>
              <a:gd name="connsiteX2" fmla="*/ 1158524 w 1158524"/>
              <a:gd name="connsiteY2" fmla="*/ 579262 h 1158524"/>
              <a:gd name="connsiteX3" fmla="*/ 579262 w 1158524"/>
              <a:gd name="connsiteY3" fmla="*/ 1158524 h 1158524"/>
              <a:gd name="connsiteX4" fmla="*/ 0 w 1158524"/>
              <a:gd name="connsiteY4" fmla="*/ 579262 h 115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524" h="1158524">
                <a:moveTo>
                  <a:pt x="0" y="579262"/>
                </a:moveTo>
                <a:cubicBezTo>
                  <a:pt x="0" y="259344"/>
                  <a:pt x="259344" y="0"/>
                  <a:pt x="579262" y="0"/>
                </a:cubicBezTo>
                <a:cubicBezTo>
                  <a:pt x="899180" y="0"/>
                  <a:pt x="1158524" y="259344"/>
                  <a:pt x="1158524" y="579262"/>
                </a:cubicBezTo>
                <a:cubicBezTo>
                  <a:pt x="1158524" y="899180"/>
                  <a:pt x="899180" y="1158524"/>
                  <a:pt x="579262" y="1158524"/>
                </a:cubicBezTo>
                <a:cubicBezTo>
                  <a:pt x="259344" y="1158524"/>
                  <a:pt x="0" y="899180"/>
                  <a:pt x="0" y="5792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142" tIns="200142" rIns="200142" bIns="20014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2</a:t>
            </a:r>
          </a:p>
        </p:txBody>
      </p:sp>
      <p:sp>
        <p:nvSpPr>
          <p:cNvPr id="10" name="Freeform 9"/>
          <p:cNvSpPr/>
          <p:nvPr/>
        </p:nvSpPr>
        <p:spPr>
          <a:xfrm rot="2700000">
            <a:off x="5431796" y="4977698"/>
            <a:ext cx="307371" cy="391003"/>
          </a:xfrm>
          <a:custGeom>
            <a:avLst/>
            <a:gdLst>
              <a:gd name="connsiteX0" fmla="*/ 0 w 307370"/>
              <a:gd name="connsiteY0" fmla="*/ 78200 h 391002"/>
              <a:gd name="connsiteX1" fmla="*/ 153685 w 307370"/>
              <a:gd name="connsiteY1" fmla="*/ 78200 h 391002"/>
              <a:gd name="connsiteX2" fmla="*/ 153685 w 307370"/>
              <a:gd name="connsiteY2" fmla="*/ 0 h 391002"/>
              <a:gd name="connsiteX3" fmla="*/ 307370 w 307370"/>
              <a:gd name="connsiteY3" fmla="*/ 195501 h 391002"/>
              <a:gd name="connsiteX4" fmla="*/ 153685 w 307370"/>
              <a:gd name="connsiteY4" fmla="*/ 391002 h 391002"/>
              <a:gd name="connsiteX5" fmla="*/ 153685 w 307370"/>
              <a:gd name="connsiteY5" fmla="*/ 312802 h 391002"/>
              <a:gd name="connsiteX6" fmla="*/ 0 w 307370"/>
              <a:gd name="connsiteY6" fmla="*/ 312802 h 391002"/>
              <a:gd name="connsiteX7" fmla="*/ 0 w 307370"/>
              <a:gd name="connsiteY7" fmla="*/ 78200 h 3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370" h="391002">
                <a:moveTo>
                  <a:pt x="307370" y="312802"/>
                </a:moveTo>
                <a:lnTo>
                  <a:pt x="153685" y="312802"/>
                </a:lnTo>
                <a:lnTo>
                  <a:pt x="153685" y="391002"/>
                </a:lnTo>
                <a:lnTo>
                  <a:pt x="0" y="195501"/>
                </a:lnTo>
                <a:lnTo>
                  <a:pt x="153685" y="0"/>
                </a:lnTo>
                <a:lnTo>
                  <a:pt x="153685" y="78200"/>
                </a:lnTo>
                <a:lnTo>
                  <a:pt x="307370" y="78200"/>
                </a:lnTo>
                <a:lnTo>
                  <a:pt x="307370" y="3128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212" tIns="78201" rIns="-1" bIns="7819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385425" y="3973144"/>
            <a:ext cx="1158524" cy="1158524"/>
          </a:xfrm>
          <a:custGeom>
            <a:avLst/>
            <a:gdLst>
              <a:gd name="connsiteX0" fmla="*/ 0 w 1158524"/>
              <a:gd name="connsiteY0" fmla="*/ 579262 h 1158524"/>
              <a:gd name="connsiteX1" fmla="*/ 579262 w 1158524"/>
              <a:gd name="connsiteY1" fmla="*/ 0 h 1158524"/>
              <a:gd name="connsiteX2" fmla="*/ 1158524 w 1158524"/>
              <a:gd name="connsiteY2" fmla="*/ 579262 h 1158524"/>
              <a:gd name="connsiteX3" fmla="*/ 579262 w 1158524"/>
              <a:gd name="connsiteY3" fmla="*/ 1158524 h 1158524"/>
              <a:gd name="connsiteX4" fmla="*/ 0 w 1158524"/>
              <a:gd name="connsiteY4" fmla="*/ 579262 h 115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524" h="1158524">
                <a:moveTo>
                  <a:pt x="0" y="579262"/>
                </a:moveTo>
                <a:cubicBezTo>
                  <a:pt x="0" y="259344"/>
                  <a:pt x="259344" y="0"/>
                  <a:pt x="579262" y="0"/>
                </a:cubicBezTo>
                <a:cubicBezTo>
                  <a:pt x="899180" y="0"/>
                  <a:pt x="1158524" y="259344"/>
                  <a:pt x="1158524" y="579262"/>
                </a:cubicBezTo>
                <a:cubicBezTo>
                  <a:pt x="1158524" y="899180"/>
                  <a:pt x="899180" y="1158524"/>
                  <a:pt x="579262" y="1158524"/>
                </a:cubicBezTo>
                <a:cubicBezTo>
                  <a:pt x="259344" y="1158524"/>
                  <a:pt x="0" y="899180"/>
                  <a:pt x="0" y="5792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142" tIns="200142" rIns="200142" bIns="20014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5</a:t>
            </a:r>
          </a:p>
        </p:txBody>
      </p:sp>
      <p:sp>
        <p:nvSpPr>
          <p:cNvPr id="12" name="Freeform 11"/>
          <p:cNvSpPr/>
          <p:nvPr/>
        </p:nvSpPr>
        <p:spPr>
          <a:xfrm rot="18900000">
            <a:off x="5419492" y="3748415"/>
            <a:ext cx="307370" cy="391002"/>
          </a:xfrm>
          <a:custGeom>
            <a:avLst/>
            <a:gdLst>
              <a:gd name="connsiteX0" fmla="*/ 0 w 307370"/>
              <a:gd name="connsiteY0" fmla="*/ 78200 h 391002"/>
              <a:gd name="connsiteX1" fmla="*/ 153685 w 307370"/>
              <a:gd name="connsiteY1" fmla="*/ 78200 h 391002"/>
              <a:gd name="connsiteX2" fmla="*/ 153685 w 307370"/>
              <a:gd name="connsiteY2" fmla="*/ 0 h 391002"/>
              <a:gd name="connsiteX3" fmla="*/ 307370 w 307370"/>
              <a:gd name="connsiteY3" fmla="*/ 195501 h 391002"/>
              <a:gd name="connsiteX4" fmla="*/ 153685 w 307370"/>
              <a:gd name="connsiteY4" fmla="*/ 391002 h 391002"/>
              <a:gd name="connsiteX5" fmla="*/ 153685 w 307370"/>
              <a:gd name="connsiteY5" fmla="*/ 312802 h 391002"/>
              <a:gd name="connsiteX6" fmla="*/ 0 w 307370"/>
              <a:gd name="connsiteY6" fmla="*/ 312802 h 391002"/>
              <a:gd name="connsiteX7" fmla="*/ 0 w 307370"/>
              <a:gd name="connsiteY7" fmla="*/ 78200 h 3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370" h="391002">
                <a:moveTo>
                  <a:pt x="0" y="78200"/>
                </a:moveTo>
                <a:lnTo>
                  <a:pt x="153685" y="78200"/>
                </a:lnTo>
                <a:lnTo>
                  <a:pt x="153685" y="0"/>
                </a:lnTo>
                <a:lnTo>
                  <a:pt x="307370" y="195501"/>
                </a:lnTo>
                <a:lnTo>
                  <a:pt x="153685" y="391002"/>
                </a:lnTo>
                <a:lnTo>
                  <a:pt x="153685" y="312802"/>
                </a:lnTo>
                <a:lnTo>
                  <a:pt x="0" y="312802"/>
                </a:lnTo>
                <a:lnTo>
                  <a:pt x="0" y="7820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8200" rIns="92211" bIns="7819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2049" y="1355787"/>
            <a:ext cx="4903843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9. Tơ cơ gồm có mấy loại?</a:t>
            </a:r>
          </a:p>
        </p:txBody>
      </p:sp>
      <p:pic>
        <p:nvPicPr>
          <p:cNvPr id="14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09" y="5923150"/>
            <a:ext cx="934850" cy="9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28" y="4178525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393" y="2323193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34" y="4178525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499324" y="119632"/>
            <a:ext cx="337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VẬN DỤNG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8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60080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1528462" y="1713135"/>
            <a:ext cx="9135077" cy="830770"/>
          </a:xfrm>
          <a:custGeom>
            <a:avLst/>
            <a:gdLst>
              <a:gd name="connsiteX0" fmla="*/ 0 w 9135077"/>
              <a:gd name="connsiteY0" fmla="*/ 138464 h 830770"/>
              <a:gd name="connsiteX1" fmla="*/ 138464 w 9135077"/>
              <a:gd name="connsiteY1" fmla="*/ 0 h 830770"/>
              <a:gd name="connsiteX2" fmla="*/ 8996613 w 9135077"/>
              <a:gd name="connsiteY2" fmla="*/ 0 h 830770"/>
              <a:gd name="connsiteX3" fmla="*/ 9135077 w 9135077"/>
              <a:gd name="connsiteY3" fmla="*/ 138464 h 830770"/>
              <a:gd name="connsiteX4" fmla="*/ 9135077 w 9135077"/>
              <a:gd name="connsiteY4" fmla="*/ 692306 h 830770"/>
              <a:gd name="connsiteX5" fmla="*/ 8996613 w 9135077"/>
              <a:gd name="connsiteY5" fmla="*/ 830770 h 830770"/>
              <a:gd name="connsiteX6" fmla="*/ 138464 w 9135077"/>
              <a:gd name="connsiteY6" fmla="*/ 830770 h 830770"/>
              <a:gd name="connsiteX7" fmla="*/ 0 w 9135077"/>
              <a:gd name="connsiteY7" fmla="*/ 692306 h 830770"/>
              <a:gd name="connsiteX8" fmla="*/ 0 w 9135077"/>
              <a:gd name="connsiteY8" fmla="*/ 138464 h 8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35077" h="830770">
                <a:moveTo>
                  <a:pt x="0" y="138464"/>
                </a:moveTo>
                <a:cubicBezTo>
                  <a:pt x="0" y="61992"/>
                  <a:pt x="61992" y="0"/>
                  <a:pt x="138464" y="0"/>
                </a:cubicBezTo>
                <a:lnTo>
                  <a:pt x="8996613" y="0"/>
                </a:lnTo>
                <a:cubicBezTo>
                  <a:pt x="9073085" y="0"/>
                  <a:pt x="9135077" y="61992"/>
                  <a:pt x="9135077" y="138464"/>
                </a:cubicBezTo>
                <a:lnTo>
                  <a:pt x="9135077" y="692306"/>
                </a:lnTo>
                <a:cubicBezTo>
                  <a:pt x="9135077" y="768778"/>
                  <a:pt x="9073085" y="830770"/>
                  <a:pt x="8996613" y="830770"/>
                </a:cubicBezTo>
                <a:lnTo>
                  <a:pt x="138464" y="830770"/>
                </a:lnTo>
                <a:cubicBezTo>
                  <a:pt x="61992" y="830770"/>
                  <a:pt x="0" y="768778"/>
                  <a:pt x="0" y="692306"/>
                </a:cubicBezTo>
                <a:lnTo>
                  <a:pt x="0" y="1384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235" tIns="93895" rIns="147235" bIns="93895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10. Trong sợi cơ, các loại tơ cơ sắp xếp như thế nào ?</a:t>
            </a:r>
          </a:p>
        </p:txBody>
      </p:sp>
      <p:sp>
        <p:nvSpPr>
          <p:cNvPr id="6" name="Freeform 5"/>
          <p:cNvSpPr/>
          <p:nvPr/>
        </p:nvSpPr>
        <p:spPr>
          <a:xfrm>
            <a:off x="3579344" y="2637691"/>
            <a:ext cx="4807139" cy="830770"/>
          </a:xfrm>
          <a:custGeom>
            <a:avLst/>
            <a:gdLst>
              <a:gd name="connsiteX0" fmla="*/ 0 w 4807139"/>
              <a:gd name="connsiteY0" fmla="*/ 138464 h 830770"/>
              <a:gd name="connsiteX1" fmla="*/ 138464 w 4807139"/>
              <a:gd name="connsiteY1" fmla="*/ 0 h 830770"/>
              <a:gd name="connsiteX2" fmla="*/ 4668675 w 4807139"/>
              <a:gd name="connsiteY2" fmla="*/ 0 h 830770"/>
              <a:gd name="connsiteX3" fmla="*/ 4807139 w 4807139"/>
              <a:gd name="connsiteY3" fmla="*/ 138464 h 830770"/>
              <a:gd name="connsiteX4" fmla="*/ 4807139 w 4807139"/>
              <a:gd name="connsiteY4" fmla="*/ 692306 h 830770"/>
              <a:gd name="connsiteX5" fmla="*/ 4668675 w 4807139"/>
              <a:gd name="connsiteY5" fmla="*/ 830770 h 830770"/>
              <a:gd name="connsiteX6" fmla="*/ 138464 w 4807139"/>
              <a:gd name="connsiteY6" fmla="*/ 830770 h 830770"/>
              <a:gd name="connsiteX7" fmla="*/ 0 w 4807139"/>
              <a:gd name="connsiteY7" fmla="*/ 692306 h 830770"/>
              <a:gd name="connsiteX8" fmla="*/ 0 w 4807139"/>
              <a:gd name="connsiteY8" fmla="*/ 138464 h 8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7139" h="830770">
                <a:moveTo>
                  <a:pt x="0" y="138464"/>
                </a:moveTo>
                <a:cubicBezTo>
                  <a:pt x="0" y="61992"/>
                  <a:pt x="61992" y="0"/>
                  <a:pt x="138464" y="0"/>
                </a:cubicBezTo>
                <a:lnTo>
                  <a:pt x="4668675" y="0"/>
                </a:lnTo>
                <a:cubicBezTo>
                  <a:pt x="4745147" y="0"/>
                  <a:pt x="4807139" y="61992"/>
                  <a:pt x="4807139" y="138464"/>
                </a:cubicBezTo>
                <a:lnTo>
                  <a:pt x="4807139" y="692306"/>
                </a:lnTo>
                <a:cubicBezTo>
                  <a:pt x="4807139" y="768778"/>
                  <a:pt x="4745147" y="830770"/>
                  <a:pt x="4668675" y="830770"/>
                </a:cubicBezTo>
                <a:lnTo>
                  <a:pt x="138464" y="830770"/>
                </a:lnTo>
                <a:cubicBezTo>
                  <a:pt x="61992" y="830770"/>
                  <a:pt x="0" y="768778"/>
                  <a:pt x="0" y="692306"/>
                </a:cubicBezTo>
                <a:lnTo>
                  <a:pt x="0" y="1384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95" tIns="86275" rIns="131995" bIns="86275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Xếp song song và xen kẽ nhau</a:t>
            </a:r>
          </a:p>
        </p:txBody>
      </p:sp>
      <p:sp>
        <p:nvSpPr>
          <p:cNvPr id="7" name="Freeform 6"/>
          <p:cNvSpPr/>
          <p:nvPr/>
        </p:nvSpPr>
        <p:spPr>
          <a:xfrm>
            <a:off x="3579344" y="3509999"/>
            <a:ext cx="4807139" cy="830770"/>
          </a:xfrm>
          <a:custGeom>
            <a:avLst/>
            <a:gdLst>
              <a:gd name="connsiteX0" fmla="*/ 0 w 4807139"/>
              <a:gd name="connsiteY0" fmla="*/ 138464 h 830770"/>
              <a:gd name="connsiteX1" fmla="*/ 138464 w 4807139"/>
              <a:gd name="connsiteY1" fmla="*/ 0 h 830770"/>
              <a:gd name="connsiteX2" fmla="*/ 4668675 w 4807139"/>
              <a:gd name="connsiteY2" fmla="*/ 0 h 830770"/>
              <a:gd name="connsiteX3" fmla="*/ 4807139 w 4807139"/>
              <a:gd name="connsiteY3" fmla="*/ 138464 h 830770"/>
              <a:gd name="connsiteX4" fmla="*/ 4807139 w 4807139"/>
              <a:gd name="connsiteY4" fmla="*/ 692306 h 830770"/>
              <a:gd name="connsiteX5" fmla="*/ 4668675 w 4807139"/>
              <a:gd name="connsiteY5" fmla="*/ 830770 h 830770"/>
              <a:gd name="connsiteX6" fmla="*/ 138464 w 4807139"/>
              <a:gd name="connsiteY6" fmla="*/ 830770 h 830770"/>
              <a:gd name="connsiteX7" fmla="*/ 0 w 4807139"/>
              <a:gd name="connsiteY7" fmla="*/ 692306 h 830770"/>
              <a:gd name="connsiteX8" fmla="*/ 0 w 4807139"/>
              <a:gd name="connsiteY8" fmla="*/ 138464 h 8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7139" h="830770">
                <a:moveTo>
                  <a:pt x="0" y="138464"/>
                </a:moveTo>
                <a:cubicBezTo>
                  <a:pt x="0" y="61992"/>
                  <a:pt x="61992" y="0"/>
                  <a:pt x="138464" y="0"/>
                </a:cubicBezTo>
                <a:lnTo>
                  <a:pt x="4668675" y="0"/>
                </a:lnTo>
                <a:cubicBezTo>
                  <a:pt x="4745147" y="0"/>
                  <a:pt x="4807139" y="61992"/>
                  <a:pt x="4807139" y="138464"/>
                </a:cubicBezTo>
                <a:lnTo>
                  <a:pt x="4807139" y="692306"/>
                </a:lnTo>
                <a:cubicBezTo>
                  <a:pt x="4807139" y="768778"/>
                  <a:pt x="4745147" y="830770"/>
                  <a:pt x="4668675" y="830770"/>
                </a:cubicBezTo>
                <a:lnTo>
                  <a:pt x="138464" y="830770"/>
                </a:lnTo>
                <a:cubicBezTo>
                  <a:pt x="61992" y="830770"/>
                  <a:pt x="0" y="768778"/>
                  <a:pt x="0" y="692306"/>
                </a:cubicBezTo>
                <a:lnTo>
                  <a:pt x="0" y="1384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95" tIns="86275" rIns="131995" bIns="86275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Xếp nối tiếp nhau</a:t>
            </a:r>
          </a:p>
        </p:txBody>
      </p:sp>
      <p:sp>
        <p:nvSpPr>
          <p:cNvPr id="8" name="Freeform 7"/>
          <p:cNvSpPr/>
          <p:nvPr/>
        </p:nvSpPr>
        <p:spPr>
          <a:xfrm>
            <a:off x="3579344" y="4382308"/>
            <a:ext cx="4807139" cy="830770"/>
          </a:xfrm>
          <a:custGeom>
            <a:avLst/>
            <a:gdLst>
              <a:gd name="connsiteX0" fmla="*/ 0 w 4807139"/>
              <a:gd name="connsiteY0" fmla="*/ 138464 h 830770"/>
              <a:gd name="connsiteX1" fmla="*/ 138464 w 4807139"/>
              <a:gd name="connsiteY1" fmla="*/ 0 h 830770"/>
              <a:gd name="connsiteX2" fmla="*/ 4668675 w 4807139"/>
              <a:gd name="connsiteY2" fmla="*/ 0 h 830770"/>
              <a:gd name="connsiteX3" fmla="*/ 4807139 w 4807139"/>
              <a:gd name="connsiteY3" fmla="*/ 138464 h 830770"/>
              <a:gd name="connsiteX4" fmla="*/ 4807139 w 4807139"/>
              <a:gd name="connsiteY4" fmla="*/ 692306 h 830770"/>
              <a:gd name="connsiteX5" fmla="*/ 4668675 w 4807139"/>
              <a:gd name="connsiteY5" fmla="*/ 830770 h 830770"/>
              <a:gd name="connsiteX6" fmla="*/ 138464 w 4807139"/>
              <a:gd name="connsiteY6" fmla="*/ 830770 h 830770"/>
              <a:gd name="connsiteX7" fmla="*/ 0 w 4807139"/>
              <a:gd name="connsiteY7" fmla="*/ 692306 h 830770"/>
              <a:gd name="connsiteX8" fmla="*/ 0 w 4807139"/>
              <a:gd name="connsiteY8" fmla="*/ 138464 h 8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7139" h="830770">
                <a:moveTo>
                  <a:pt x="0" y="138464"/>
                </a:moveTo>
                <a:cubicBezTo>
                  <a:pt x="0" y="61992"/>
                  <a:pt x="61992" y="0"/>
                  <a:pt x="138464" y="0"/>
                </a:cubicBezTo>
                <a:lnTo>
                  <a:pt x="4668675" y="0"/>
                </a:lnTo>
                <a:cubicBezTo>
                  <a:pt x="4745147" y="0"/>
                  <a:pt x="4807139" y="61992"/>
                  <a:pt x="4807139" y="138464"/>
                </a:cubicBezTo>
                <a:lnTo>
                  <a:pt x="4807139" y="692306"/>
                </a:lnTo>
                <a:cubicBezTo>
                  <a:pt x="4807139" y="768778"/>
                  <a:pt x="4745147" y="830770"/>
                  <a:pt x="4668675" y="830770"/>
                </a:cubicBezTo>
                <a:lnTo>
                  <a:pt x="138464" y="830770"/>
                </a:lnTo>
                <a:cubicBezTo>
                  <a:pt x="61992" y="830770"/>
                  <a:pt x="0" y="768778"/>
                  <a:pt x="0" y="692306"/>
                </a:cubicBezTo>
                <a:lnTo>
                  <a:pt x="0" y="1384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95" tIns="86275" rIns="131995" bIns="86275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Xếp chồng gối lên nhau</a:t>
            </a:r>
          </a:p>
        </p:txBody>
      </p:sp>
      <p:sp>
        <p:nvSpPr>
          <p:cNvPr id="9" name="Freeform 8"/>
          <p:cNvSpPr/>
          <p:nvPr/>
        </p:nvSpPr>
        <p:spPr>
          <a:xfrm>
            <a:off x="3579344" y="5204270"/>
            <a:ext cx="4807139" cy="830770"/>
          </a:xfrm>
          <a:custGeom>
            <a:avLst/>
            <a:gdLst>
              <a:gd name="connsiteX0" fmla="*/ 0 w 4807139"/>
              <a:gd name="connsiteY0" fmla="*/ 138464 h 830770"/>
              <a:gd name="connsiteX1" fmla="*/ 138464 w 4807139"/>
              <a:gd name="connsiteY1" fmla="*/ 0 h 830770"/>
              <a:gd name="connsiteX2" fmla="*/ 4668675 w 4807139"/>
              <a:gd name="connsiteY2" fmla="*/ 0 h 830770"/>
              <a:gd name="connsiteX3" fmla="*/ 4807139 w 4807139"/>
              <a:gd name="connsiteY3" fmla="*/ 138464 h 830770"/>
              <a:gd name="connsiteX4" fmla="*/ 4807139 w 4807139"/>
              <a:gd name="connsiteY4" fmla="*/ 692306 h 830770"/>
              <a:gd name="connsiteX5" fmla="*/ 4668675 w 4807139"/>
              <a:gd name="connsiteY5" fmla="*/ 830770 h 830770"/>
              <a:gd name="connsiteX6" fmla="*/ 138464 w 4807139"/>
              <a:gd name="connsiteY6" fmla="*/ 830770 h 830770"/>
              <a:gd name="connsiteX7" fmla="*/ 0 w 4807139"/>
              <a:gd name="connsiteY7" fmla="*/ 692306 h 830770"/>
              <a:gd name="connsiteX8" fmla="*/ 0 w 4807139"/>
              <a:gd name="connsiteY8" fmla="*/ 138464 h 8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7139" h="830770">
                <a:moveTo>
                  <a:pt x="0" y="138464"/>
                </a:moveTo>
                <a:cubicBezTo>
                  <a:pt x="0" y="61992"/>
                  <a:pt x="61992" y="0"/>
                  <a:pt x="138464" y="0"/>
                </a:cubicBezTo>
                <a:lnTo>
                  <a:pt x="4668675" y="0"/>
                </a:lnTo>
                <a:cubicBezTo>
                  <a:pt x="4745147" y="0"/>
                  <a:pt x="4807139" y="61992"/>
                  <a:pt x="4807139" y="138464"/>
                </a:cubicBezTo>
                <a:lnTo>
                  <a:pt x="4807139" y="692306"/>
                </a:lnTo>
                <a:cubicBezTo>
                  <a:pt x="4807139" y="768778"/>
                  <a:pt x="4745147" y="830770"/>
                  <a:pt x="4668675" y="830770"/>
                </a:cubicBezTo>
                <a:lnTo>
                  <a:pt x="138464" y="830770"/>
                </a:lnTo>
                <a:cubicBezTo>
                  <a:pt x="61992" y="830770"/>
                  <a:pt x="0" y="768778"/>
                  <a:pt x="0" y="692306"/>
                </a:cubicBezTo>
                <a:lnTo>
                  <a:pt x="0" y="1384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95" tIns="86275" rIns="131995" bIns="86275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Xếp vuông góc với nhau</a:t>
            </a:r>
          </a:p>
        </p:txBody>
      </p:sp>
      <p:pic>
        <p:nvPicPr>
          <p:cNvPr id="10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93" y="2585651"/>
            <a:ext cx="934850" cy="9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77" y="3570784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77" y="4443385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77" y="5229983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tched Right Arrow 3">
            <a:hlinkClick r:id="rId6" action="ppaction://hlinksldjump"/>
          </p:cNvPr>
          <p:cNvSpPr/>
          <p:nvPr/>
        </p:nvSpPr>
        <p:spPr>
          <a:xfrm>
            <a:off x="11396870" y="6135757"/>
            <a:ext cx="675860" cy="609600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07877" y="68580"/>
            <a:ext cx="337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VẬN DỤNG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9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231820"/>
            <a:ext cx="11779874" cy="662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3801" y="550706"/>
            <a:ext cx="4596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TỰ HỌC Ở NHÀ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17223" y="2899955"/>
            <a:ext cx="6740434" cy="197249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các kiến thức đã học.</a:t>
            </a:r>
          </a:p>
          <a:p>
            <a:pPr marL="285750" indent="-285750" algn="just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các câu hỏi trang 33 SGK.</a:t>
            </a:r>
          </a:p>
          <a:p>
            <a:pPr marL="285750" indent="-285750" algn="just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bài Hoạt động của cơ.</a:t>
            </a:r>
          </a:p>
        </p:txBody>
      </p:sp>
    </p:spTree>
    <p:extLst>
      <p:ext uri="{BB962C8B-B14F-4D97-AF65-F5344CB8AC3E}">
        <p14:creationId xmlns:p14="http://schemas.microsoft.com/office/powerpoint/2010/main" val="33013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há» cÆ¡ ngÆ°á»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F6F5"/>
              </a:clrFrom>
              <a:clrTo>
                <a:srgbClr val="EDF6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79" y="0"/>
            <a:ext cx="97463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46720" y="104503"/>
            <a:ext cx="3174274" cy="6753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3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Káº¿t quáº£ hÃ¬nh áº£nh cho hÃ¬nh ná»n ppt Äáº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uongLenDinhOlympia-TopCa_rr3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2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vÃ´ Äá»ch cá»­ táº¡ tháº¿ giá»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165"/>
            <a:ext cx="4609128" cy="25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áº¿t quáº£ hÃ¬nh áº£nh cho vÃ´ Äá»ch nháº£y cao tháº¿ giá»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91" y="220165"/>
            <a:ext cx="4636887" cy="25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1367"/>
            <a:ext cx="4775626" cy="272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áº¿t quáº£ hÃ¬nh áº£nh cho bÃ³ng chuyá»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56" y="220165"/>
            <a:ext cx="3922643" cy="26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Káº¿t quáº£ hÃ¬nh áº£nh cho bÆ¡i lá»i Ãnh ViÃª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64" y="2811367"/>
            <a:ext cx="4497539" cy="272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áº¿t quáº£ hÃ¬nh áº£nh cho cháº¡y nÆ°á»c rÃº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55" y="2825789"/>
            <a:ext cx="4067037" cy="271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5399" y="5870712"/>
            <a:ext cx="529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1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7974" y="-13231"/>
            <a:ext cx="1059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 sao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động tác khởi động trước khi tham gia thể thao?</a:t>
            </a:r>
          </a:p>
        </p:txBody>
      </p:sp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11582400" y="6321287"/>
            <a:ext cx="477078" cy="43732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6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00593" y="3317959"/>
            <a:ext cx="859081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III-Cấu tạo và tính chất của cơ</a:t>
            </a:r>
          </a:p>
        </p:txBody>
      </p:sp>
      <p:sp>
        <p:nvSpPr>
          <p:cNvPr id="2" name="Rectangle 1"/>
          <p:cNvSpPr/>
          <p:nvPr/>
        </p:nvSpPr>
        <p:spPr>
          <a:xfrm>
            <a:off x="1648853" y="2109433"/>
            <a:ext cx="88942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2. VẬN ĐỘNG (tt)</a:t>
            </a:r>
          </a:p>
        </p:txBody>
      </p:sp>
    </p:spTree>
    <p:extLst>
      <p:ext uri="{BB962C8B-B14F-4D97-AF65-F5344CB8AC3E}">
        <p14:creationId xmlns:p14="http://schemas.microsoft.com/office/powerpoint/2010/main" val="6312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97743" y="511123"/>
            <a:ext cx="8844747" cy="6857999"/>
            <a:chOff x="3731123" y="772733"/>
            <a:chExt cx="8844747" cy="6857999"/>
          </a:xfrm>
        </p:grpSpPr>
        <p:pic>
          <p:nvPicPr>
            <p:cNvPr id="2" name="Picture 2" descr="Káº¿t quáº£ hÃ¬nh áº£nh cho co vÃ¢n cÆ¡ tim cÆ¡ trÆ¡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451" y="772733"/>
              <a:ext cx="8583419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731123" y="6334780"/>
              <a:ext cx="5721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loại cơ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11368" y="249513"/>
            <a:ext cx="1121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84667" y="91440"/>
            <a:ext cx="5318786" cy="7716463"/>
            <a:chOff x="3866607" y="-1"/>
            <a:chExt cx="5318786" cy="7716463"/>
          </a:xfrm>
        </p:grpSpPr>
        <p:pic>
          <p:nvPicPr>
            <p:cNvPr id="1028" name="Picture 4" descr="Káº¿t quáº£ hÃ¬nh áº£nh cho cÃ¡c dáº¡ng cÆ¡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607" y="-1"/>
              <a:ext cx="5318786" cy="7716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14800" y="5042263"/>
              <a:ext cx="1058091" cy="52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67" y="-189615"/>
            <a:ext cx="5032584" cy="67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72" y="-250356"/>
            <a:ext cx="3092928" cy="682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064" y="6334780"/>
            <a:ext cx="508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7378" y="45440"/>
            <a:ext cx="5408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2. VẬN ĐỘNG (tt)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9393" y="33974"/>
            <a:ext cx="142675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3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33358" y="6160482"/>
            <a:ext cx="597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Bắp cơ, bó cơ và cấu tạo tế bào cơ</a:t>
            </a:r>
          </a:p>
        </p:txBody>
      </p:sp>
      <p:pic>
        <p:nvPicPr>
          <p:cNvPr id="8" name="Picture 6" descr="9-1,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35" y="261611"/>
            <a:ext cx="418670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75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6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888</Words>
  <Application>Microsoft Office PowerPoint</Application>
  <PresentationFormat>Custom</PresentationFormat>
  <Paragraphs>101</Paragraphs>
  <Slides>32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Duong</dc:creator>
  <cp:lastModifiedBy>Admin</cp:lastModifiedBy>
  <cp:revision>127</cp:revision>
  <dcterms:created xsi:type="dcterms:W3CDTF">2019-09-11T10:14:01Z</dcterms:created>
  <dcterms:modified xsi:type="dcterms:W3CDTF">2023-09-08T12:47:53Z</dcterms:modified>
</cp:coreProperties>
</file>